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2.xml" ContentType="application/vnd.openxmlformats-officedocument.themeOverride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67" r:id="rId2"/>
    <p:sldMasterId id="2147483669" r:id="rId3"/>
    <p:sldMasterId id="2147483832" r:id="rId4"/>
  </p:sldMasterIdLst>
  <p:notesMasterIdLst>
    <p:notesMasterId r:id="rId34"/>
  </p:notesMasterIdLst>
  <p:handoutMasterIdLst>
    <p:handoutMasterId r:id="rId35"/>
  </p:handoutMasterIdLst>
  <p:sldIdLst>
    <p:sldId id="272" r:id="rId5"/>
    <p:sldId id="581" r:id="rId6"/>
    <p:sldId id="584" r:id="rId7"/>
    <p:sldId id="585" r:id="rId8"/>
    <p:sldId id="586" r:id="rId9"/>
    <p:sldId id="587" r:id="rId10"/>
    <p:sldId id="588" r:id="rId11"/>
    <p:sldId id="589" r:id="rId12"/>
    <p:sldId id="590" r:id="rId13"/>
    <p:sldId id="591" r:id="rId14"/>
    <p:sldId id="592" r:id="rId15"/>
    <p:sldId id="610" r:id="rId16"/>
    <p:sldId id="593" r:id="rId17"/>
    <p:sldId id="594" r:id="rId18"/>
    <p:sldId id="596" r:id="rId19"/>
    <p:sldId id="597" r:id="rId20"/>
    <p:sldId id="599" r:id="rId21"/>
    <p:sldId id="598" r:id="rId22"/>
    <p:sldId id="601" r:id="rId23"/>
    <p:sldId id="602" r:id="rId24"/>
    <p:sldId id="603" r:id="rId25"/>
    <p:sldId id="604" r:id="rId26"/>
    <p:sldId id="605" r:id="rId27"/>
    <p:sldId id="606" r:id="rId28"/>
    <p:sldId id="607" r:id="rId29"/>
    <p:sldId id="608" r:id="rId30"/>
    <p:sldId id="613" r:id="rId31"/>
    <p:sldId id="611" r:id="rId32"/>
    <p:sldId id="417" r:id="rId33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29061"/>
    <a:srgbClr val="A6976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38" autoAdjust="0"/>
    <p:restoredTop sz="90681" autoAdjust="0"/>
  </p:normalViewPr>
  <p:slideViewPr>
    <p:cSldViewPr>
      <p:cViewPr>
        <p:scale>
          <a:sx n="90" d="100"/>
          <a:sy n="90" d="100"/>
        </p:scale>
        <p:origin x="-2244" y="-4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1998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E53C2C8-3575-4720-B325-F17FFDB7D076}" type="datetimeFigureOut">
              <a:rPr lang="hu-HU"/>
              <a:pPr>
                <a:defRPr/>
              </a:pPr>
              <a:t>2016.08.29.</a:t>
            </a:fld>
            <a:endParaRPr lang="hu-HU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1EF1E26-7F13-40E4-B03F-141DD23B8D21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37308601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E842D19-2B18-47B7-A895-CCA5CEBEAB39}" type="datetimeFigureOut">
              <a:rPr lang="hu-HU"/>
              <a:pPr>
                <a:defRPr/>
              </a:pPr>
              <a:t>2016.08.29.</a:t>
            </a:fld>
            <a:endParaRPr lang="hu-H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hu-HU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378B39D-129B-4A5C-8A95-87F6094645A7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30485926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u-HU" dirty="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50ED8F-D5C5-4009-A3A8-7D0FF6E8E49F}" type="slidenum">
              <a:rPr lang="hu-HU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hu-H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köznevelési törvény szerint a tanév, ezen belül a tanítási év rendjét az oktatásért felelős miniszter rendeletben állapítja meg (27.§ (3)). </a:t>
            </a:r>
            <a:r>
              <a:rPr lang="hu-HU" dirty="0" smtClean="0"/>
              <a:t>A 2016/17.</a:t>
            </a:r>
            <a:r>
              <a:rPr lang="hu-HU" baseline="0" dirty="0" smtClean="0"/>
              <a:t> </a:t>
            </a:r>
            <a:r>
              <a:rPr lang="hu-HU" dirty="0" smtClean="0"/>
              <a:t>tanév időbeosztását 12/2016. (VI. 27.) </a:t>
            </a:r>
            <a:r>
              <a:rPr lang="hu-HU" baseline="0" dirty="0" smtClean="0"/>
              <a:t>EMMI rendelet tartalmazza részletesen. Ennek alapjául szolgáló rendelkezések a két törvényben, valamint a nevelési-oktatási intézmények működéséről szóló EMMI rendeletben találhatók (</a:t>
            </a:r>
            <a:r>
              <a:rPr lang="hu-HU" u="sng" baseline="0" dirty="0" smtClean="0"/>
              <a:t>E rendelet 2016. aug. 24-én néhány rendelkezését érintően módosult, ezek figyelembe vételre kerültek az előadásban).</a:t>
            </a:r>
            <a:r>
              <a:rPr lang="hu-HU" baseline="0" dirty="0" smtClean="0"/>
              <a:t> A fenti jogszabályok alapján került összeállításra a tanév rendjéről szóló előadás.</a:t>
            </a:r>
            <a:r>
              <a:rPr lang="hu-H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78B39D-129B-4A5C-8A95-87F6094645A7}" type="slidenum">
              <a:rPr lang="hu-HU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11216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A köznevelési törvény</a:t>
            </a:r>
            <a:r>
              <a:rPr lang="hu-HU" baseline="0" dirty="0" smtClean="0"/>
              <a:t> értelmező rendelkezései tartalmazzák a tanév és a tanítási év definiálását. 4.§ 30., 31. pont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78B39D-129B-4A5C-8A95-87F6094645A7}" type="slidenum">
              <a:rPr lang="hu-HU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11216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A 2016/17.</a:t>
            </a:r>
            <a:r>
              <a:rPr lang="hu-HU" baseline="0" dirty="0" smtClean="0"/>
              <a:t> tanév rendjéről szóló miniszteri rendelet meghatározza a tanítási év beosztását, a tanítási napokat és a tanítási szüneteket. Rendelkezik a tanítás utolsó napjáról, meghatározza az általánostól eltérő utolsó tanítási napokat egyes képzéseknél. 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78B39D-129B-4A5C-8A95-87F6094645A7}" type="slidenum">
              <a:rPr lang="hu-HU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11216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1100" b="0" i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rPr>
              <a:t>Abban a tanévben, amelyben a tanulók 15. életévüket betöltötték és legalább 6. általános iskolai évfolyamot sikeresen elvégeztek, az általános iskola kezdeményezte a tanulók felvételét a Híd II. programba.</a:t>
            </a:r>
          </a:p>
          <a:p>
            <a:r>
              <a:rPr lang="hu-HU" sz="1100" b="0" i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rPr>
              <a:t>A program tanulásra motivál, fejleszti az egyes szakmák sikeres elsajátításához szükséges készségeket, pályaorientációs feladatokat lát el. Időtartama 10 hónap.</a:t>
            </a:r>
          </a:p>
          <a:p>
            <a:r>
              <a:rPr lang="hu-HU" sz="1100" b="0" i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rPr>
              <a:t>A tanuló a Híd II. program sikeres befejezése után szakképzési évfolyamokon folytathatja tanulmányait (9. szakképző évfolyam).</a:t>
            </a:r>
          </a:p>
          <a:p>
            <a:r>
              <a:rPr lang="hu-HU" sz="1100" b="0" i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rPr>
              <a:t>A Híd II. program 20 hónapos változata alapján </a:t>
            </a:r>
            <a:r>
              <a:rPr lang="hu-HU" sz="1100" b="0" i="0" kern="120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rPr>
              <a:t>részszakképesítést</a:t>
            </a:r>
            <a:r>
              <a:rPr lang="hu-HU" sz="1100" b="0" i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rPr>
              <a:t> szerezhetnek a résztvevők. 2016. szeptembertől szakképzési hídprogram szerinti képzés, az intézményeket a szakképzésért és</a:t>
            </a:r>
            <a:r>
              <a:rPr lang="hu-HU" sz="1100" b="0" i="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rPr>
              <a:t> felnőttképzésért felelős miniszter, ill. az agrárminiszter jelöli ki – az általuk fenntartott szakképző iskolák tekintetében - az oktatásért felelős miniszter véleményének kikérésével, a társadalmi felzárkóztatásért felelős miniszter egyetértésével. (Nkt.14.§, módosítás 2015-ben)</a:t>
            </a:r>
            <a:endParaRPr lang="hu-HU" sz="1100" b="0" i="0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78B39D-129B-4A5C-8A95-87F6094645A7}" type="slidenum">
              <a:rPr lang="hu-HU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11216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A tanév rendjéről</a:t>
            </a:r>
            <a:r>
              <a:rPr lang="hu-HU" baseline="0" dirty="0" smtClean="0"/>
              <a:t> szóló miniszteri rendelet a 3.§</a:t>
            </a:r>
            <a:r>
              <a:rPr lang="hu-HU" baseline="0" dirty="0" err="1" smtClean="0"/>
              <a:t>-ban</a:t>
            </a:r>
            <a:r>
              <a:rPr lang="hu-HU" baseline="0" dirty="0" smtClean="0"/>
              <a:t> meghatározza azokat az eseteket, amelyekben az iskola igazgatója, ill. fenntartója az általános előírástól eltérően határozhatja meg az első és utolsó tanítási napot. </a:t>
            </a:r>
            <a:r>
              <a:rPr lang="hu-HU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Nkt</a:t>
            </a:r>
            <a:r>
              <a:rPr lang="hu-HU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60.§ A tanuló attól az évtől kezdődően, amelyben középfokú iskola esetén huszonötödik életévét betölti, kizárólag felnőttoktatásban kezdhet új tanévet. A tanuló attól a tanévtől kezdve folytathatja a tanulmányait felnőttoktatás keretében, amelyben a tizenhatodik életévét betölti.</a:t>
            </a:r>
            <a:endParaRPr lang="hu-H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hu-HU" baseline="0" dirty="0" smtClean="0"/>
              <a:t>Keresztféléves oktatás kizárólag azokon a szakképző évfolyamokon szervezhető, amelyeken közismereti oktatás nélkül, „tisztán” szakképzés folyik.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78B39D-129B-4A5C-8A95-87F6094645A7}" type="slidenum">
              <a:rPr lang="hu-HU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11216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aseline="0" dirty="0" smtClean="0"/>
              <a:t> A tanítás nélküli munkanapok meghatározását, pedagógiai célját, rendeltetését az iskola munkatervének, helyi pedagógiai programjának tartalmaznia kell. A szakgimnáziumokban 7, a többi iskolatípusban 6 nap használható fel szabadon, tanítás nélküli munkanapként.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78B39D-129B-4A5C-8A95-87F6094645A7}" type="slidenum">
              <a:rPr lang="hu-HU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11216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78B39D-129B-4A5C-8A95-87F6094645A7}" type="slidenum">
              <a:rPr lang="hu-HU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11216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78B39D-129B-4A5C-8A95-87F6094645A7}" type="slidenum">
              <a:rPr lang="hu-HU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11216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0" dirty="0" smtClean="0">
                <a:latin typeface="Arial" pitchFamily="34" charset="0"/>
                <a:cs typeface="Arial" pitchFamily="34" charset="0"/>
              </a:rPr>
              <a:t>A 2016/17. tanév rendjéről szóló rendelet 6. § jelöli meg a tanítási</a:t>
            </a:r>
            <a:r>
              <a:rPr lang="hu-HU" b="0" baseline="0" dirty="0" smtClean="0">
                <a:latin typeface="Arial" pitchFamily="34" charset="0"/>
                <a:cs typeface="Arial" pitchFamily="34" charset="0"/>
              </a:rPr>
              <a:t> szünetek első és utolsó napját, összhangban a köznevelési törvény vonatkozó rendelkezéseivel (</a:t>
            </a:r>
            <a:r>
              <a:rPr lang="hu-HU" b="0" baseline="0" dirty="0" err="1" smtClean="0">
                <a:latin typeface="Arial" pitchFamily="34" charset="0"/>
                <a:cs typeface="Arial" pitchFamily="34" charset="0"/>
              </a:rPr>
              <a:t>Nkt</a:t>
            </a:r>
            <a:r>
              <a:rPr lang="hu-HU" b="0" baseline="0" dirty="0" smtClean="0">
                <a:latin typeface="Arial" pitchFamily="34" charset="0"/>
                <a:cs typeface="Arial" pitchFamily="34" charset="0"/>
              </a:rPr>
              <a:t>. 30.§ szerint a </a:t>
            </a:r>
            <a:r>
              <a:rPr lang="hu-H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tanulónak – a tanév rendjében meghatározottak szerint – a tanítási évben legalább három alkalommal, legkevesebb hat összefüggő napból álló tanítási szünetet kell biztosítani)</a:t>
            </a:r>
            <a:endParaRPr lang="hu-HU" b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78B39D-129B-4A5C-8A95-87F6094645A7}" type="slidenum">
              <a:rPr lang="hu-HU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11216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b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78B39D-129B-4A5C-8A95-87F6094645A7}" type="slidenum">
              <a:rPr lang="hu-HU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11216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b="0" dirty="0" smtClean="0">
                <a:latin typeface="Arial" pitchFamily="34" charset="0"/>
                <a:cs typeface="Arial" pitchFamily="34" charset="0"/>
              </a:rPr>
              <a:t>A közismereti</a:t>
            </a:r>
            <a:r>
              <a:rPr lang="hu-HU" b="0" baseline="0" dirty="0" smtClean="0">
                <a:latin typeface="Arial" pitchFamily="34" charset="0"/>
                <a:cs typeface="Arial" pitchFamily="34" charset="0"/>
              </a:rPr>
              <a:t> tárgyakból, művészeti területen, sport területén, a szakmai érettségi tárgyakból, az egyes szakképesítésekből egyaránt lehetőség van a tanulók tudásának, tehetségének megmérettetésére, az oktatásért, a szakképzésért, az egyes szakképesítésekért felelős minisztériumok által meghirdetett és finanszírozott, illetve támogatott országos versenyek keretében.</a:t>
            </a:r>
            <a:endParaRPr lang="hu-HU" b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78B39D-129B-4A5C-8A95-87F6094645A7}" type="slidenum">
              <a:rPr lang="hu-HU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11216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hu-HU" b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78B39D-129B-4A5C-8A95-87F6094645A7}" type="slidenum">
              <a:rPr lang="hu-HU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11216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Az NGM hatáskörébe tartozó szakképesítések esetében a gazdasági kamara az NGM és az MKIK közötti megállapodásban szereplő szakképesítések tekintetében szervezi és koordinálja a megállapodásban meghatározott szakmai versenyeket, amelyekhez kidolgozza a versenyszabályzatot és versenyfelhívást. A gazdasági kamara a versenyfelhívást évente – a tanév rendjéről szóló rendeletben előírt közzétételi határidőt harminc nappal megelőzően – megküldi a szakképzésért és felnőttképzésért felelős miniszter részére. A szakképzésért és felnőttképzésért felelős miniszter a versenyfelhívást a Magyar Közlöny mellékleteként megjelenő Hivatalos Értesítőben közzéteszi, amelyet ezzel egyidejűleg a gazdasági kamara megjelentet a honlapján. A Szakma Sztár várható időpontja</a:t>
            </a:r>
            <a:r>
              <a:rPr lang="hu-H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április 24-26. </a:t>
            </a:r>
            <a:r>
              <a:rPr lang="hu-H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speciális</a:t>
            </a:r>
            <a:r>
              <a:rPr lang="hu-H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szakiskolai tanulók versenyei - </a:t>
            </a:r>
            <a:r>
              <a:rPr lang="hu-H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Szakmai Tantárgyi Komplex Verseny (SZTKV) és a Szakma Kiváló Tanulója Verseny (SZKTV) – az EMMI, az NGM és az FM hatáskörébe tartozó szakképesítések</a:t>
            </a:r>
            <a:r>
              <a:rPr lang="hu-H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esetében az NSZFH szervezésében kerültek az elmúlt években lebonyolításra, a partnerek együttműködésével. A szakmai érettségi vizsgatárgyak (eddig szakmai előkészítő vizsgatárgyak, e tanévtől ágazati szakmai és ágazaton kívüli szakmai vizsgatárgyak) versenyének megszervezése a szakképzésért és felnőttképzésért felelős miniszter feladata a 20/2012. EMMI rendelet alapján.</a:t>
            </a:r>
            <a:endParaRPr lang="hu-HU" b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78B39D-129B-4A5C-8A95-87F6094645A7}" type="slidenum">
              <a:rPr lang="hu-HU" smtClean="0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11216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Az őszi vizsgaidőszakban még a szakmacsoportos képzés szakmai előkészítő vizsgatárgyaiból tehető érettségi vizsga. E vizsgatárgyak követelményei 2017. január</a:t>
            </a:r>
            <a:r>
              <a:rPr lang="hu-H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1-jétől már hatálytalanok. E</a:t>
            </a:r>
            <a:r>
              <a:rPr lang="hu-H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melt szintű érettségi vizsga abból a vizsgatárgyból tehető, amely – mint a felsőoktatási felvételi eljárás során figyelembe vehető érettségi vizsgatárgy – a felsőoktatási felvételi eljárásról szóló 423/2012. (XII. 29.) Korm. rendelet 2. mellékletében szerepel. Ez 13 vizsgatárgy:</a:t>
            </a:r>
            <a:r>
              <a:rPr lang="hu-H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hu-HU" sz="1200" dirty="0" smtClean="0"/>
              <a:t>egészségügyi alapismeretek, elektronikai alapismeretek, építészeti és építési alapismeretek, faipari alapismeretek, gépészeti alapismeretek, informatikai alapismeretek, kereskedelmi és marketing alapismeretek, környezetvédelmi-vízgazdálkodási alapismeretek, közgazdasági alapismeretek (elméleti gazdaságtan), közgazdasági alapismeretek (üzleti gazdaságtan), közlekedési alapismeretek (közlekedéstechnika), közlekedési alapismeretek (közlekedés-üzemvitel), mezőgazdasági alapismeretek. A többi szakmai előkészítő tárgyból középszinten tehető vizsga.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hu-HU" b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78B39D-129B-4A5C-8A95-87F6094645A7}" type="slidenum">
              <a:rPr lang="hu-HU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11216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b="0" dirty="0" smtClean="0">
                <a:latin typeface="Arial" pitchFamily="34" charset="0"/>
                <a:cs typeface="Arial" pitchFamily="34" charset="0"/>
              </a:rPr>
              <a:t>A 2017. május-júniusi</a:t>
            </a:r>
            <a:r>
              <a:rPr lang="hu-HU" b="0" baseline="0" dirty="0" smtClean="0">
                <a:latin typeface="Arial" pitchFamily="34" charset="0"/>
                <a:cs typeface="Arial" pitchFamily="34" charset="0"/>
              </a:rPr>
              <a:t> vizsgaidőszakban ötödik vizsgatárgyként kötelező az ágazati szakmai vizsgatárgyból érettségi vizsgát tenni az ágazati szakközépiskolában végzettek számára. A tanév rendjét kiadó rendeletben e tárgyakból emelt szinten történő vizsgára került időpont kijelölésre. A rendelet júniusi megjelenésével egyidejűleg (június 23-i hatállyal) módosult a szakképzési törvény, mely szerint az ágazati szakmai vizsgatárgyakból középszinten is tehető vizsga, és ezzel egyidejűleg kezdődött meg a követelmények kidolgozása középszintre az MKIK koordinálásában. A követelmények megjelenése a 100/1997-es kormányrendelet, majd a 40/2012-es OM rendelet módosításával rövidesen várható. </a:t>
            </a:r>
            <a:r>
              <a:rPr lang="hu-HU" b="0" baseline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Értelemszerűen kiegészítésre kerül a középszintű vizsga időpontjával a tanév rendje is, feltételezhetően az emelt szintű írásbeli vizsga időpontjával egyező időpontra meghatározva, hiszen a többi vizsgatárgynál is ez érvényesül. </a:t>
            </a:r>
            <a:endParaRPr lang="hu-HU" b="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78B39D-129B-4A5C-8A95-87F6094645A7}" type="slidenum">
              <a:rPr lang="hu-HU" smtClean="0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11216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b="0" baseline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 szakmai vizsgákra az iskolai rendszerű képzéseknél három vizsgaidőszak került kijelölésre: októberi, február-márciusi, május-júniusi. A honvédelemért felelős miniszter által fenntartott iskolai rendszerű szakképzésben eltérő időpont került meghatározásra az írásbelire: június 7. A rendészetért felelős miniszter által fenntartott iskolai rendszerű szakképzésben szintén eltérően kerültek megállapításra a vizsgaidőpontok.</a:t>
            </a:r>
            <a:endParaRPr lang="hu-HU" b="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78B39D-129B-4A5C-8A95-87F6094645A7}" type="slidenum">
              <a:rPr lang="hu-HU" smtClean="0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11216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b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hu-HU" b="0" baseline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írásbeli és interaktív vizsgafeladatok időpontjáról a honlapokon tájékozódhatnak. Pótnap igénybe vételére van szükség pl. akkor, ha a vizsgázó szintemelő, kiegészítő érettségi vizsgájának időpontja egybeesik a szakmai vizsgájának központi vizsganapjával. 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vizsgaidőpontok egybeeséséről, a pótnap igénybevételének szükségességéről a szakgimnázium a vizsgabejelentés és tételigénylés megküldésével egyidejűleg értesíti a szakképesítésért felelős minisztert és a szakmai vizsga írásbeli letételét biztosító intézményt.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hu-HU" b="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78B39D-129B-4A5C-8A95-87F6094645A7}" type="slidenum">
              <a:rPr lang="hu-HU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11216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Nkt</a:t>
            </a:r>
            <a:r>
              <a:rPr lang="hu-HU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80.§ (1) </a:t>
            </a:r>
            <a:r>
              <a:rPr lang="hu-HU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Az oktatásért felelős miniszter az országos mérési feladatok keretében gondoskodik a nevelési-oktatási intézményekben folyó pedagógiai tevékenység méréséről, értékeléséről. Az alapkészségek, képességek országos mérésének minden tanévben ki kell terjednie a köznevelés hatodik, nyolcadik és </a:t>
            </a:r>
            <a:r>
              <a:rPr lang="hu-HU" sz="1200" b="1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tizedik</a:t>
            </a:r>
            <a:r>
              <a:rPr lang="hu-HU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évfolyamán a nappali rendszerű iskolai oktatás munkarendje szerinti tanuló esetében a szövegértési és a matematikai eszköztudás fejlődésének vizsgálatára.</a:t>
            </a:r>
            <a:r>
              <a:rPr lang="hu-HU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20/2012. EMMI rendelet 79. §</a:t>
            </a:r>
            <a:r>
              <a:rPr lang="hu-H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(1) Az országos pedagógiai mérések – a tanév rendjéről szóló miniszteri rendeletben meghatározottak szerinti – végrehajtásában az iskolák, az iskolák vezetői és pedagógusai kötelesek közreműködni. (8) Az országos pedagógiai mérések 6., 8. és 10. évfolyamra vonatkozó tartalmi keretét a 3. melléklet tartalmazza.</a:t>
            </a:r>
          </a:p>
          <a:p>
            <a:r>
              <a:rPr lang="hu-HU" dirty="0" smtClean="0"/>
              <a:t/>
            </a:r>
            <a:br>
              <a:rPr lang="hu-HU" dirty="0" smtClean="0"/>
            </a:br>
            <a:endParaRPr lang="hu-HU" b="0" i="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78B39D-129B-4A5C-8A95-87F6094645A7}" type="slidenum">
              <a:rPr lang="hu-HU" smtClean="0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11216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Nkt</a:t>
            </a:r>
            <a:r>
              <a:rPr lang="hu-HU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80.§ (9) </a:t>
            </a:r>
            <a:r>
              <a:rPr lang="hu-HU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Az iskola az oktatásért felelős miniszternek a tanév rendjéről szóló rendeletében meghatározott mérési időszakban, tanévenként megszervezi – a felnőttoktatásban és az 1–4. évfolyamon tanulók kivételével – a tanulók fizikai állapotának és edzettségének mérését, vizsgálatát azokon az évfolyamokon, ahol a testnevelés tantárgy tanítása folyik. Az érintett tanuló fizikai állapotának és edzettségének mérését, vizsgálatát az iskolai testnevelés tantárgyat tanító pedagógus végzi. </a:t>
            </a:r>
            <a:endParaRPr lang="hu-HU" b="0" i="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78B39D-129B-4A5C-8A95-87F6094645A7}" type="slidenum">
              <a:rPr lang="hu-HU" smtClean="0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11216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0" i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 közösségi szolgálattal kapcsolatos</a:t>
            </a:r>
            <a:r>
              <a:rPr lang="hu-HU" b="0" i="0" baseline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rendelkezéseket részletesen tartalmazza a 20/2012. (VIII. 31.) EMMI rendelet 133. §. </a:t>
            </a:r>
            <a:r>
              <a:rPr lang="hu-HU" b="0" i="0" u="sng" baseline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 2016. augusztus 24-i módosítás pontosítja az új iskolatípusokra: Az 50 óra közösségi szolgálatot a szakgimnáziumban a 9-12. évfolyamon, szakközépiskolában a 9-13. évfolyamon kell megszervezni, ill. teljesíteni. A módosítás az egy alkalomra vonatkozó időtartamot is kiegészíti: </a:t>
            </a:r>
            <a:r>
              <a:rPr lang="hu-H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(7) A közösségi szolgálat helyszínén a szolgálattal érintett személy segítése </a:t>
            </a:r>
            <a:r>
              <a:rPr lang="hu-HU" sz="1200" b="0" i="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tanítási napokon </a:t>
            </a:r>
            <a:r>
              <a:rPr lang="hu-H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alkalmanként legkevesebb egy, legfeljebb háromórás időkeretben végezhető, </a:t>
            </a:r>
            <a:r>
              <a:rPr lang="hu-HU" sz="1200" b="0" i="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tanítási napokon kívül legkevesebb egy, legfeljebb ötórás időkeretben végezhető.</a:t>
            </a:r>
            <a:endParaRPr lang="hu-HU" b="0" i="0" u="sng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78B39D-129B-4A5C-8A95-87F6094645A7}" type="slidenum">
              <a:rPr lang="hu-HU" smtClean="0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11216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0" i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 felvételi eljárással kapcsolatos ütemezést</a:t>
            </a:r>
            <a:r>
              <a:rPr lang="hu-HU" b="0" i="0" baseline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a tanév rendjéről szóló 12/2016. (VI. 27.) EMMI rendelet 2. melléklete tartalmazza. Ebből a teljesség igénye nélkül került kiemelésre néhány fontos határidő és feladat. </a:t>
            </a:r>
            <a:endParaRPr lang="hu-HU" b="0" i="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78B39D-129B-4A5C-8A95-87F6094645A7}" type="slidenum">
              <a:rPr lang="hu-HU" smtClean="0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11216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b="0" i="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78B39D-129B-4A5C-8A95-87F6094645A7}" type="slidenum">
              <a:rPr lang="hu-HU" smtClean="0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11216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0" i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 köznevelési hídprogramot megvalósító intézményeket</a:t>
            </a:r>
            <a:r>
              <a:rPr lang="hu-HU" b="0" i="0" baseline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pedig az állami intézményfenntartó jelöli ki.</a:t>
            </a:r>
            <a:endParaRPr lang="hu-HU" b="0" i="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78B39D-129B-4A5C-8A95-87F6094645A7}" type="slidenum">
              <a:rPr lang="hu-HU" smtClean="0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11216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Amennyiben a Köznevelési Hídprogramba</a:t>
            </a:r>
            <a:r>
              <a:rPr lang="hu-H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történő felvételt kezdeményezi az általános iskola, akkor június 19-ig </a:t>
            </a:r>
            <a:r>
              <a:rPr lang="hu-H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értesítést küld a tanulóról a tanuló állandó lakhelye, ennek hiányában tartózkodási helye szerint illetékes járási (fővárosi kerületi) hivatal, valamint </a:t>
            </a:r>
            <a:r>
              <a:rPr lang="hu-HU" sz="1200" b="0" i="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az állami intézményfenntartó központ részére, amennyiben kezdeményezi a tanköteles tanuló felvételét a Köznevelési Hídprogramba</a:t>
            </a:r>
            <a:r>
              <a:rPr lang="hu-H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Az állami intézményfenntartó központ kijelöl legalább egy, a megye területén működő Köznevelési Hídprogramban részt vevő köznevelési intézményt, amely a tanulót felveszi tankötelezettségének teljesítése érdekében.</a:t>
            </a:r>
            <a:endParaRPr lang="hu-HU" b="0" i="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78B39D-129B-4A5C-8A95-87F6094645A7}" type="slidenum">
              <a:rPr lang="hu-HU" smtClean="0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11216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Az a tanköteles korú tanuló, aki alapfokú iskolai végzettséggel rendelkezik, de középfokú iskolába nem nyert felvételt, tanulmányait az általános iskola kezdeményezésére a köznevelési Híd programban folytatja.</a:t>
            </a:r>
          </a:p>
          <a:p>
            <a:r>
              <a:rPr lang="hu-HU" dirty="0" smtClean="0"/>
              <a:t>Ha a tanköteles tanuló alapfokú iskolai végzettséggel nem rendelkezik, de legalább hat általános iskolai évfolyamot sikeresen elvégzett, azt a tanévet követően, amelyben tizenötödik életévét betölti, az általános iskola kezdeményezi felvételét a szakképzési Híd programba. A szakképzési Híd programban nyújtott nevelés-oktatás tanulásra motivál, fejleszti az egyes szakmák sikeres elsajátításához szükséges készségeket, rész-szakképesítés megszerzésére készít fel. A szakképzési Híd program elvégzéséről a szervező iskola alapfokú végzettséget igazoló tanúsítványt, sikeres komplex szakmai vizsgáról pedig rész-szakképesítést igazoló szakmai bizonyítványt állít ki. </a:t>
            </a:r>
          </a:p>
          <a:p>
            <a:endParaRPr lang="hu-HU" b="0" i="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78B39D-129B-4A5C-8A95-87F6094645A7}" type="slidenum">
              <a:rPr lang="hu-HU" smtClean="0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11216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b="0" i="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78B39D-129B-4A5C-8A95-87F6094645A7}" type="slidenum">
              <a:rPr lang="hu-HU" smtClean="0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11216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0" i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 20/2012. EMMI rendelet augusztus 24-i módosítása lehetővé teszi, hogy</a:t>
            </a:r>
            <a:r>
              <a:rPr lang="hu-HU" b="0" i="0" baseline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a szakképző iskolák az </a:t>
            </a:r>
            <a:r>
              <a:rPr lang="hu-HU" b="0" i="0" baseline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általános határidőnél </a:t>
            </a:r>
            <a:r>
              <a:rPr lang="hu-HU" b="0" i="0" baseline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egy héttel később nyújtsák be a tantárgyfelosztást jóváhagyásra a fenntartónak.</a:t>
            </a:r>
            <a:endParaRPr lang="hu-HU" b="0" i="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78B39D-129B-4A5C-8A95-87F6094645A7}" type="slidenum">
              <a:rPr lang="hu-HU" smtClean="0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1121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lső olda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28736"/>
            <a:ext cx="7772400" cy="1285884"/>
          </a:xfrm>
        </p:spPr>
        <p:txBody>
          <a:bodyPr anchor="t">
            <a:normAutofit/>
          </a:bodyPr>
          <a:lstStyle>
            <a:lvl1pPr>
              <a:defRPr sz="300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u-H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786058"/>
            <a:ext cx="6400800" cy="71438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hu-HU" dirty="0"/>
          </a:p>
        </p:txBody>
      </p:sp>
      <p:sp>
        <p:nvSpPr>
          <p:cNvPr id="8" name="Content Placeholder 4"/>
          <p:cNvSpPr>
            <a:spLocks noGrp="1"/>
          </p:cNvSpPr>
          <p:nvPr>
            <p:ph idx="13"/>
          </p:nvPr>
        </p:nvSpPr>
        <p:spPr bwMode="auto">
          <a:xfrm>
            <a:off x="785786" y="3571876"/>
            <a:ext cx="7572428" cy="1143008"/>
          </a:xfrm>
          <a:noFill/>
          <a:ln>
            <a:miter lim="800000"/>
            <a:headEnd/>
            <a:tailEnd/>
          </a:ln>
        </p:spPr>
        <p:txBody>
          <a:bodyPr>
            <a:normAutofit/>
          </a:bodyPr>
          <a:lstStyle>
            <a:lvl1pPr>
              <a:buNone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 dirty="0" smtClean="0"/>
          </a:p>
        </p:txBody>
      </p:sp>
      <p:sp>
        <p:nvSpPr>
          <p:cNvPr id="9" name="Content Placeholder 4"/>
          <p:cNvSpPr>
            <a:spLocks noGrp="1"/>
          </p:cNvSpPr>
          <p:nvPr>
            <p:ph idx="14"/>
          </p:nvPr>
        </p:nvSpPr>
        <p:spPr bwMode="auto">
          <a:xfrm>
            <a:off x="785786" y="4786322"/>
            <a:ext cx="7572428" cy="1000132"/>
          </a:xfrm>
          <a:noFill/>
          <a:ln>
            <a:miter lim="800000"/>
            <a:headEnd/>
            <a:tailEnd/>
          </a:ln>
        </p:spPr>
        <p:txBody>
          <a:bodyPr>
            <a:normAutofit/>
          </a:bodyPr>
          <a:lstStyle>
            <a:lvl1pPr algn="l">
              <a:buFont typeface="+mj-lt"/>
              <a:buAutoNum type="arabicPeriod"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 dirty="0" smtClean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8A6126-AD53-4590-8BA3-8B541C6CB7B3}" type="datetimeFigureOut">
              <a:rPr lang="hu-HU"/>
              <a:pPr>
                <a:defRPr/>
              </a:pPr>
              <a:t>2016.08.29.</a:t>
            </a:fld>
            <a:endParaRPr lang="hu-H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</p:spTree>
  </p:cSld>
  <p:clrMapOvr>
    <a:masterClrMapping/>
  </p:clrMapOvr>
  <p:transition spd="med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lső olda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1910" y="1285860"/>
            <a:ext cx="3471858" cy="857256"/>
          </a:xfrm>
        </p:spPr>
        <p:txBody>
          <a:bodyPr anchor="t">
            <a:normAutofit/>
          </a:bodyPr>
          <a:lstStyle>
            <a:lvl1pPr algn="l">
              <a:defRPr sz="18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u-HU" dirty="0"/>
          </a:p>
        </p:txBody>
      </p:sp>
      <p:sp>
        <p:nvSpPr>
          <p:cNvPr id="8" name="Content Placeholder 4"/>
          <p:cNvSpPr>
            <a:spLocks noGrp="1"/>
          </p:cNvSpPr>
          <p:nvPr>
            <p:ph idx="14"/>
          </p:nvPr>
        </p:nvSpPr>
        <p:spPr bwMode="auto">
          <a:xfrm>
            <a:off x="3663561" y="2214554"/>
            <a:ext cx="4714908" cy="4000528"/>
          </a:xfrm>
          <a:noFill/>
          <a:ln>
            <a:miter lim="800000"/>
            <a:headEnd/>
            <a:tailEnd/>
          </a:ln>
        </p:spPr>
        <p:txBody>
          <a:bodyPr>
            <a:normAutofit/>
          </a:bodyPr>
          <a:lstStyle>
            <a:lvl1pPr>
              <a:buFont typeface="Arial" pitchFamily="34" charset="0"/>
              <a:buChar char="•"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 dirty="0" smtClean="0"/>
          </a:p>
        </p:txBody>
      </p:sp>
      <p:sp>
        <p:nvSpPr>
          <p:cNvPr id="10" name="Tartalom helye 2"/>
          <p:cNvSpPr>
            <a:spLocks noGrp="1"/>
          </p:cNvSpPr>
          <p:nvPr>
            <p:ph idx="13"/>
          </p:nvPr>
        </p:nvSpPr>
        <p:spPr>
          <a:xfrm>
            <a:off x="908566" y="1376038"/>
            <a:ext cx="2651379" cy="4802819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/>
            </a:lvl1pPr>
          </a:lstStyle>
          <a:p>
            <a:pPr lvl="0"/>
            <a:endParaRPr lang="hu-HU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7F225E-D530-435B-B584-7C54F6613F03}" type="datetimeFigureOut">
              <a:rPr lang="hu-HU"/>
              <a:pPr>
                <a:defRPr/>
              </a:pPr>
              <a:t>2016.08.29.</a:t>
            </a:fld>
            <a:endParaRPr lang="hu-H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</p:spTree>
  </p:cSld>
  <p:clrMapOvr>
    <a:masterClrMapping/>
  </p:clrMapOvr>
  <p:transition spd="med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lső olda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281107"/>
            <a:ext cx="7772400" cy="504819"/>
          </a:xfrm>
        </p:spPr>
        <p:txBody>
          <a:bodyPr anchor="t">
            <a:normAutofit/>
          </a:bodyPr>
          <a:lstStyle>
            <a:lvl1pPr algn="ctr">
              <a:defRPr sz="1800" b="0" cap="none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hu-HU" dirty="0"/>
          </a:p>
        </p:txBody>
      </p:sp>
      <p:sp>
        <p:nvSpPr>
          <p:cNvPr id="8" name="Content Placeholder 4"/>
          <p:cNvSpPr>
            <a:spLocks noGrp="1"/>
          </p:cNvSpPr>
          <p:nvPr>
            <p:ph idx="13"/>
          </p:nvPr>
        </p:nvSpPr>
        <p:spPr bwMode="auto">
          <a:xfrm>
            <a:off x="785786" y="4786322"/>
            <a:ext cx="7572428" cy="1500198"/>
          </a:xfrm>
          <a:noFill/>
          <a:ln>
            <a:miter lim="800000"/>
            <a:headEnd/>
            <a:tailEnd/>
          </a:ln>
        </p:spPr>
        <p:txBody>
          <a:bodyPr>
            <a:normAutofit/>
          </a:bodyPr>
          <a:lstStyle>
            <a:lvl1pPr>
              <a:buNone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 dirty="0" smtClean="0"/>
          </a:p>
        </p:txBody>
      </p:sp>
      <p:sp>
        <p:nvSpPr>
          <p:cNvPr id="9" name="Tartalom helye 2"/>
          <p:cNvSpPr>
            <a:spLocks noGrp="1"/>
          </p:cNvSpPr>
          <p:nvPr>
            <p:ph idx="14"/>
          </p:nvPr>
        </p:nvSpPr>
        <p:spPr>
          <a:xfrm>
            <a:off x="908566" y="1928803"/>
            <a:ext cx="3601290" cy="2696464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/>
            </a:lvl1pPr>
          </a:lstStyle>
          <a:p>
            <a:pPr lvl="0"/>
            <a:endParaRPr lang="hu-HU" dirty="0"/>
          </a:p>
        </p:txBody>
      </p:sp>
      <p:sp>
        <p:nvSpPr>
          <p:cNvPr id="12" name="Tartalom helye 2"/>
          <p:cNvSpPr>
            <a:spLocks noGrp="1"/>
          </p:cNvSpPr>
          <p:nvPr>
            <p:ph idx="15"/>
          </p:nvPr>
        </p:nvSpPr>
        <p:spPr>
          <a:xfrm>
            <a:off x="4643438" y="1928803"/>
            <a:ext cx="3601290" cy="2696464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/>
            </a:lvl1pPr>
          </a:lstStyle>
          <a:p>
            <a:pPr lvl="0"/>
            <a:endParaRPr lang="hu-HU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5E6764-43A4-4CA5-95A4-F73D59263220}" type="datetimeFigureOut">
              <a:rPr lang="hu-HU"/>
              <a:pPr>
                <a:defRPr/>
              </a:pPr>
              <a:t>2016.08.29.</a:t>
            </a:fld>
            <a:endParaRPr lang="hu-H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</p:spTree>
  </p:cSld>
  <p:clrMapOvr>
    <a:masterClrMapping/>
  </p:clrMapOvr>
  <p:transition spd="med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Cím, szöveg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D58FE3-D0EF-4B22-A073-2F5036A5D5F1}" type="datetimeFigureOut">
              <a:rPr lang="hu-HU"/>
              <a:pPr>
                <a:defRPr/>
              </a:pPr>
              <a:t>2016.08.29.</a:t>
            </a:fld>
            <a:endParaRPr lang="hu-H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</p:spTree>
  </p:cSld>
  <p:clrMapOvr>
    <a:masterClrMapping/>
  </p:clrMapOvr>
  <p:transition spd="med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19AA5B-3941-485A-9629-FA6C963CEBAD}" type="datetimeFigureOut">
              <a:rPr lang="hu-HU"/>
              <a:pPr>
                <a:defRPr/>
              </a:pPr>
              <a:t>2016.08.29.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</p:spTree>
  </p:cSld>
  <p:clrMapOvr>
    <a:masterClrMapping/>
  </p:clrMapOvr>
  <p:transition spd="med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064D1-3499-4580-861E-7029FA555D59}" type="datetimeFigureOut">
              <a:rPr lang="hu-HU"/>
              <a:pPr>
                <a:defRPr/>
              </a:pPr>
              <a:t>2016.08.29.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</p:spTree>
  </p:cSld>
  <p:clrMapOvr>
    <a:masterClrMapping/>
  </p:clrMapOvr>
  <p:transition spd="med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l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178759"/>
            <a:ext cx="7772400" cy="1470025"/>
          </a:xfrm>
        </p:spPr>
        <p:txBody>
          <a:bodyPr>
            <a:normAutofit/>
          </a:bodyPr>
          <a:lstStyle>
            <a:lvl1pPr>
              <a:defRPr sz="300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u-H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786322"/>
            <a:ext cx="6400800" cy="1357298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hu-HU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64854-20A1-4DDD-89C7-A64F74D44A37}" type="datetimeFigureOut">
              <a:rPr lang="hu-HU"/>
              <a:pPr>
                <a:defRPr/>
              </a:pPr>
              <a:t>2016.08.29.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40525" y="6089650"/>
            <a:ext cx="2133600" cy="365125"/>
          </a:xfrm>
        </p:spPr>
        <p:txBody>
          <a:bodyPr/>
          <a:lstStyle>
            <a:lvl1pPr>
              <a:defRPr sz="100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FF41B2D-D0C6-4564-AB61-C0864D9A0300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Ovr>
    <a:masterClrMapping/>
  </p:clrMapOvr>
  <p:transition spd="med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904875" y="3648075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904875" y="3648075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Cím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10" name="Dátum helye 27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fld id="{827EE544-853E-4D3D-BF75-6B46F12F11D9}" type="datetimeFigureOut">
              <a:rPr lang="hu-HU"/>
              <a:pPr>
                <a:defRPr/>
              </a:pPr>
              <a:t>2016.08.29.</a:t>
            </a:fld>
            <a:endParaRPr lang="hu-HU"/>
          </a:p>
        </p:txBody>
      </p:sp>
      <p:sp>
        <p:nvSpPr>
          <p:cNvPr id="11" name="Élőláb helye 16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2" name="Dia számának helye 28"/>
          <p:cNvSpPr>
            <a:spLocks noGrp="1"/>
          </p:cNvSpPr>
          <p:nvPr>
            <p:ph type="sldNum" sz="quarter" idx="12"/>
          </p:nvPr>
        </p:nvSpPr>
        <p:spPr>
          <a:xfrm>
            <a:off x="1216025" y="6354763"/>
            <a:ext cx="12192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A6C235-850C-495B-8DB3-9B4D20E3F8D9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 spd="med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8" name="Tartalom helye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2675E-C381-4101-9569-AD9BCC7C6BA0}" type="datetimeFigureOut">
              <a:rPr lang="hu-HU"/>
              <a:pPr>
                <a:defRPr/>
              </a:pPr>
              <a:t>2016.08.29.</a:t>
            </a:fld>
            <a:endParaRPr lang="hu-HU"/>
          </a:p>
        </p:txBody>
      </p:sp>
      <p:sp>
        <p:nvSpPr>
          <p:cNvPr id="5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7306E3-43A2-4665-BAA4-8590A9B1E97A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Ovr>
    <a:masterClrMapping/>
  </p:clrMapOvr>
  <p:transition spd="med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914400" y="2819400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914400" y="2819400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/>
          <a:lstStyle>
            <a:lvl1pPr algn="r">
              <a:buNone/>
              <a:defRPr sz="3200" b="0" cap="none" baseline="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>
                <a:solidFill>
                  <a:srgbClr val="DDE9EC"/>
                </a:solidFill>
              </a:defRPr>
            </a:lvl1pPr>
          </a:lstStyle>
          <a:p>
            <a:pPr>
              <a:defRPr/>
            </a:pPr>
            <a:fld id="{BD4F774F-8DF2-418B-9554-83567007FDD5}" type="datetimeFigureOut">
              <a:rPr lang="hu-HU"/>
              <a:pPr>
                <a:defRPr/>
              </a:pPr>
              <a:t>2016.08.29.</a:t>
            </a:fld>
            <a:endParaRPr lang="hu-HU"/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>
                <a:solidFill>
                  <a:srgbClr val="DDE9EC"/>
                </a:solidFill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1069975" y="6354763"/>
            <a:ext cx="1520825" cy="366712"/>
          </a:xfrm>
        </p:spPr>
        <p:txBody>
          <a:bodyPr/>
          <a:lstStyle>
            <a:lvl1pPr>
              <a:defRPr>
                <a:solidFill>
                  <a:srgbClr val="DDE9EC"/>
                </a:solidFill>
              </a:defRPr>
            </a:lvl1pPr>
          </a:lstStyle>
          <a:p>
            <a:pPr>
              <a:defRPr/>
            </a:pPr>
            <a:fld id="{0B901B7F-A985-4555-AAF3-B91BEFAF3481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9" name="Tartalom helye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11" name="Tartalom helye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5E270-3276-4776-BE73-788F729DEA5E}" type="datetimeFigureOut">
              <a:rPr lang="hu-HU"/>
              <a:pPr>
                <a:defRPr/>
              </a:pPr>
              <a:t>2016.08.29.</a:t>
            </a:fld>
            <a:endParaRPr lang="hu-HU"/>
          </a:p>
        </p:txBody>
      </p:sp>
      <p:sp>
        <p:nvSpPr>
          <p:cNvPr id="6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8B3384-6BC0-4943-8ECF-0D06863207E5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Ovr>
    <a:masterClrMapping/>
  </p:clrMapOvr>
  <p:transition spd="med"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1" name="Tartalom helye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13" name="Tartalom helye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2BBA8-14DD-454D-8B53-787EA2AF59CD}" type="datetimeFigureOut">
              <a:rPr lang="hu-HU"/>
              <a:pPr>
                <a:defRPr/>
              </a:pPr>
              <a:t>2016.08.29.</a:t>
            </a:fld>
            <a:endParaRPr lang="hu-HU"/>
          </a:p>
        </p:txBody>
      </p:sp>
      <p:sp>
        <p:nvSpPr>
          <p:cNvPr id="8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53AEB3-4B70-46A4-BA02-8295A5C82192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Ovr>
    <a:masterClrMapping/>
  </p:clrMapOvr>
  <p:transition spd="med"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áromszög 2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D51F1-E5F8-4309-9837-727C98C4408B}" type="datetimeFigureOut">
              <a:rPr lang="hu-HU"/>
              <a:pPr>
                <a:defRPr/>
              </a:pPr>
              <a:t>2016.08.29.</a:t>
            </a:fld>
            <a:endParaRPr lang="hu-HU"/>
          </a:p>
        </p:txBody>
      </p:sp>
      <p:sp>
        <p:nvSpPr>
          <p:cNvPr id="5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4F86C-00A1-4ECA-8AE0-8D8CEE9090A3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 spd="med">
    <p:wipe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gyenes összekötő 1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hu-HU">
              <a:latin typeface="Arial" charset="0"/>
              <a:cs typeface="Arial" charset="0"/>
            </a:endParaRPr>
          </a:p>
        </p:txBody>
      </p:sp>
      <p:sp>
        <p:nvSpPr>
          <p:cNvPr id="3" name="Háromszög 2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61738-21F1-44F5-897D-49351C0FC6DE}" type="datetimeFigureOut">
              <a:rPr lang="hu-HU"/>
              <a:pPr>
                <a:defRPr/>
              </a:pPr>
              <a:t>2016.08.29.</a:t>
            </a:fld>
            <a:endParaRPr lang="hu-HU"/>
          </a:p>
        </p:txBody>
      </p:sp>
      <p:sp>
        <p:nvSpPr>
          <p:cNvPr id="5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B1499-5E5A-4E51-A6E9-F6C300217B60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 spd="med">
    <p:wipe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enes összekötő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hu-HU">
              <a:latin typeface="Arial" charset="0"/>
              <a:cs typeface="Arial" charset="0"/>
            </a:endParaRPr>
          </a:p>
        </p:txBody>
      </p:sp>
      <p:sp>
        <p:nvSpPr>
          <p:cNvPr id="6" name="Egyenes összekötő 5"/>
          <p:cNvSpPr>
            <a:spLocks noChangeShapeType="1"/>
          </p:cNvSpPr>
          <p:nvPr/>
        </p:nvSpPr>
        <p:spPr bwMode="auto">
          <a:xfrm rot="5400000">
            <a:off x="3160712" y="3324226"/>
            <a:ext cx="6035675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hu-HU">
              <a:latin typeface="Arial" charset="0"/>
              <a:cs typeface="Arial" charset="0"/>
            </a:endParaRPr>
          </a:p>
        </p:txBody>
      </p:sp>
      <p:sp>
        <p:nvSpPr>
          <p:cNvPr id="7" name="Háromszög 6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2" name="Tartalom helye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8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970EDC-5A93-43FD-A343-49A5839F97E4}" type="datetimeFigureOut">
              <a:rPr lang="hu-HU"/>
              <a:pPr>
                <a:defRPr/>
              </a:pPr>
              <a:t>2016.08.29.</a:t>
            </a:fld>
            <a:endParaRPr lang="hu-HU"/>
          </a:p>
        </p:txBody>
      </p:sp>
      <p:sp>
        <p:nvSpPr>
          <p:cNvPr id="9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EFD0E-3FC0-4BFE-8237-66376703C78A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 spd="med">
    <p:wipe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enes összekötő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hu-HU">
              <a:latin typeface="Arial" charset="0"/>
              <a:cs typeface="Arial" charset="0"/>
            </a:endParaRPr>
          </a:p>
        </p:txBody>
      </p:sp>
      <p:sp>
        <p:nvSpPr>
          <p:cNvPr id="6" name="Háromszög 5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457200" y="500063"/>
            <a:ext cx="182563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8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DE9EC"/>
                </a:solidFill>
              </a:defRPr>
            </a:lvl1pPr>
          </a:lstStyle>
          <a:p>
            <a:pPr>
              <a:defRPr/>
            </a:pPr>
            <a:fld id="{A3BAE57D-A123-4BEC-ACFE-1BA8A3762FD6}" type="datetimeFigureOut">
              <a:rPr lang="hu-HU"/>
              <a:pPr>
                <a:defRPr/>
              </a:pPr>
              <a:t>2016.08.29.</a:t>
            </a:fld>
            <a:endParaRPr lang="hu-HU"/>
          </a:p>
        </p:txBody>
      </p:sp>
      <p:sp>
        <p:nvSpPr>
          <p:cNvPr id="9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DE9EC"/>
                </a:solidFill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DE9EC"/>
                </a:solidFill>
              </a:defRPr>
            </a:lvl1pPr>
          </a:lstStyle>
          <a:p>
            <a:pPr>
              <a:defRPr/>
            </a:pPr>
            <a:fld id="{05FF5C08-9AAA-4C91-995D-DDD19E050CBC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EC5CA-8539-4862-985F-CDF043195817}" type="datetimeFigureOut">
              <a:rPr lang="hu-HU"/>
              <a:pPr>
                <a:defRPr/>
              </a:pPr>
              <a:t>2016.08.29.</a:t>
            </a:fld>
            <a:endParaRPr lang="hu-HU"/>
          </a:p>
        </p:txBody>
      </p:sp>
      <p:sp>
        <p:nvSpPr>
          <p:cNvPr id="5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6238B-FE36-46BC-A10D-DEC3487DAAF2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Ovr>
    <a:masterClrMapping/>
  </p:clrMapOvr>
  <p:transition spd="med">
    <p:wipe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gyenes összekötő 3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hu-HU">
              <a:latin typeface="Arial" charset="0"/>
              <a:cs typeface="Arial" charset="0"/>
            </a:endParaRPr>
          </a:p>
        </p:txBody>
      </p:sp>
      <p:sp>
        <p:nvSpPr>
          <p:cNvPr id="5" name="Háromszög 4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Egyenes összekötő 5"/>
          <p:cNvSpPr>
            <a:spLocks noChangeShapeType="1"/>
          </p:cNvSpPr>
          <p:nvPr/>
        </p:nvSpPr>
        <p:spPr bwMode="auto">
          <a:xfrm rot="5400000">
            <a:off x="3630612" y="3201988"/>
            <a:ext cx="5851525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hu-HU">
              <a:latin typeface="Arial" charset="0"/>
              <a:cs typeface="Arial" charset="0"/>
            </a:endParaRPr>
          </a:p>
        </p:txBody>
      </p:sp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98C24-C296-4BE1-AF71-1CC26821E696}" type="datetimeFigureOut">
              <a:rPr lang="hu-HU"/>
              <a:pPr>
                <a:defRPr/>
              </a:pPr>
              <a:t>2016.08.29.</a:t>
            </a:fld>
            <a:endParaRPr lang="hu-HU"/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83942-AE6D-492B-9A94-E72E13AD8738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 spd="med">
    <p:wipe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első olda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1910" y="1285860"/>
            <a:ext cx="3471858" cy="857256"/>
          </a:xfrm>
        </p:spPr>
        <p:txBody>
          <a:bodyPr anchor="t">
            <a:normAutofit/>
          </a:bodyPr>
          <a:lstStyle>
            <a:lvl1pPr algn="l">
              <a:defRPr sz="18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u-HU" dirty="0"/>
          </a:p>
        </p:txBody>
      </p:sp>
      <p:sp>
        <p:nvSpPr>
          <p:cNvPr id="8" name="Content Placeholder 4"/>
          <p:cNvSpPr>
            <a:spLocks noGrp="1"/>
          </p:cNvSpPr>
          <p:nvPr>
            <p:ph idx="14"/>
          </p:nvPr>
        </p:nvSpPr>
        <p:spPr bwMode="auto">
          <a:xfrm>
            <a:off x="3663561" y="2214554"/>
            <a:ext cx="4714908" cy="4000528"/>
          </a:xfrm>
          <a:noFill/>
          <a:ln>
            <a:miter lim="800000"/>
            <a:headEnd/>
            <a:tailEnd/>
          </a:ln>
        </p:spPr>
        <p:txBody>
          <a:bodyPr>
            <a:normAutofit/>
          </a:bodyPr>
          <a:lstStyle>
            <a:lvl1pPr>
              <a:buFont typeface="Arial" pitchFamily="34" charset="0"/>
              <a:buChar char="•"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 dirty="0" smtClean="0"/>
          </a:p>
        </p:txBody>
      </p:sp>
      <p:sp>
        <p:nvSpPr>
          <p:cNvPr id="10" name="Tartalom helye 2"/>
          <p:cNvSpPr>
            <a:spLocks noGrp="1"/>
          </p:cNvSpPr>
          <p:nvPr>
            <p:ph idx="13"/>
          </p:nvPr>
        </p:nvSpPr>
        <p:spPr>
          <a:xfrm>
            <a:off x="908566" y="1376038"/>
            <a:ext cx="2651379" cy="4802819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/>
            </a:lvl1pPr>
          </a:lstStyle>
          <a:p>
            <a:pPr lvl="0"/>
            <a:endParaRPr lang="hu-HU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D9388F-5419-4734-8600-CC1FB97F3F8A}" type="datetimeFigureOut">
              <a:rPr lang="hu-HU"/>
              <a:pPr>
                <a:defRPr/>
              </a:pPr>
              <a:t>2016.08.29.</a:t>
            </a:fld>
            <a:endParaRPr lang="hu-H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</p:spTree>
  </p:cSld>
  <p:clrMapOvr>
    <a:masterClrMapping/>
  </p:clrMapOvr>
  <p:transition spd="med">
    <p:wipe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lső olda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28736"/>
            <a:ext cx="7772400" cy="1285884"/>
          </a:xfrm>
        </p:spPr>
        <p:txBody>
          <a:bodyPr anchor="t">
            <a:normAutofit/>
          </a:bodyPr>
          <a:lstStyle>
            <a:lvl1pPr>
              <a:defRPr sz="300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u-H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786058"/>
            <a:ext cx="6400800" cy="71438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hu-HU" dirty="0"/>
          </a:p>
        </p:txBody>
      </p:sp>
      <p:sp>
        <p:nvSpPr>
          <p:cNvPr id="8" name="Content Placeholder 4"/>
          <p:cNvSpPr>
            <a:spLocks noGrp="1"/>
          </p:cNvSpPr>
          <p:nvPr>
            <p:ph idx="13"/>
          </p:nvPr>
        </p:nvSpPr>
        <p:spPr bwMode="auto">
          <a:xfrm>
            <a:off x="785786" y="3571876"/>
            <a:ext cx="7572428" cy="1143008"/>
          </a:xfrm>
          <a:noFill/>
          <a:ln>
            <a:miter lim="800000"/>
            <a:headEnd/>
            <a:tailEnd/>
          </a:ln>
        </p:spPr>
        <p:txBody>
          <a:bodyPr>
            <a:normAutofit/>
          </a:bodyPr>
          <a:lstStyle>
            <a:lvl1pPr>
              <a:buNone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 dirty="0" smtClean="0"/>
          </a:p>
        </p:txBody>
      </p:sp>
      <p:sp>
        <p:nvSpPr>
          <p:cNvPr id="9" name="Content Placeholder 4"/>
          <p:cNvSpPr>
            <a:spLocks noGrp="1"/>
          </p:cNvSpPr>
          <p:nvPr>
            <p:ph idx="14"/>
          </p:nvPr>
        </p:nvSpPr>
        <p:spPr bwMode="auto">
          <a:xfrm>
            <a:off x="785786" y="4786322"/>
            <a:ext cx="7572428" cy="1000132"/>
          </a:xfrm>
          <a:noFill/>
          <a:ln>
            <a:miter lim="800000"/>
            <a:headEnd/>
            <a:tailEnd/>
          </a:ln>
        </p:spPr>
        <p:txBody>
          <a:bodyPr>
            <a:normAutofit/>
          </a:bodyPr>
          <a:lstStyle>
            <a:lvl1pPr algn="l">
              <a:buFont typeface="+mj-lt"/>
              <a:buAutoNum type="arabicPeriod"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 dirty="0" smtClean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8A6126-AD53-4590-8BA3-8B541C6CB7B3}" type="datetimeFigureOut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2016.08.29.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3736960"/>
      </p:ext>
    </p:extLst>
  </p:cSld>
  <p:clrMapOvr>
    <a:masterClrMapping/>
  </p:clrMapOvr>
  <p:transition spd="med">
    <p:wipe dir="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lső olda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1910" y="1285860"/>
            <a:ext cx="3471858" cy="857256"/>
          </a:xfrm>
        </p:spPr>
        <p:txBody>
          <a:bodyPr anchor="t">
            <a:normAutofit/>
          </a:bodyPr>
          <a:lstStyle>
            <a:lvl1pPr algn="l">
              <a:defRPr sz="18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u-HU" dirty="0"/>
          </a:p>
        </p:txBody>
      </p:sp>
      <p:sp>
        <p:nvSpPr>
          <p:cNvPr id="8" name="Content Placeholder 4"/>
          <p:cNvSpPr>
            <a:spLocks noGrp="1"/>
          </p:cNvSpPr>
          <p:nvPr>
            <p:ph idx="14"/>
          </p:nvPr>
        </p:nvSpPr>
        <p:spPr bwMode="auto">
          <a:xfrm>
            <a:off x="3663561" y="2214554"/>
            <a:ext cx="4714908" cy="4000528"/>
          </a:xfrm>
          <a:noFill/>
          <a:ln>
            <a:miter lim="800000"/>
            <a:headEnd/>
            <a:tailEnd/>
          </a:ln>
        </p:spPr>
        <p:txBody>
          <a:bodyPr>
            <a:normAutofit/>
          </a:bodyPr>
          <a:lstStyle>
            <a:lvl1pPr>
              <a:buFont typeface="Arial" pitchFamily="34" charset="0"/>
              <a:buChar char="•"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 dirty="0" smtClean="0"/>
          </a:p>
        </p:txBody>
      </p:sp>
      <p:sp>
        <p:nvSpPr>
          <p:cNvPr id="10" name="Tartalom helye 2"/>
          <p:cNvSpPr>
            <a:spLocks noGrp="1"/>
          </p:cNvSpPr>
          <p:nvPr>
            <p:ph idx="13"/>
          </p:nvPr>
        </p:nvSpPr>
        <p:spPr>
          <a:xfrm>
            <a:off x="908566" y="1376038"/>
            <a:ext cx="2651379" cy="4802819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/>
            </a:lvl1pPr>
          </a:lstStyle>
          <a:p>
            <a:pPr lvl="0"/>
            <a:endParaRPr lang="hu-HU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7F225E-D530-435B-B584-7C54F6613F03}" type="datetimeFigureOut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2016.08.29.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3188455"/>
      </p:ext>
    </p:extLst>
  </p:cSld>
  <p:clrMapOvr>
    <a:masterClrMapping/>
  </p:clrMapOvr>
  <p:transition spd="med">
    <p:wipe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lső olda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281107"/>
            <a:ext cx="7772400" cy="504819"/>
          </a:xfrm>
        </p:spPr>
        <p:txBody>
          <a:bodyPr anchor="t">
            <a:normAutofit/>
          </a:bodyPr>
          <a:lstStyle>
            <a:lvl1pPr algn="ctr">
              <a:defRPr sz="1800" b="0" cap="none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hu-HU" dirty="0"/>
          </a:p>
        </p:txBody>
      </p:sp>
      <p:sp>
        <p:nvSpPr>
          <p:cNvPr id="8" name="Content Placeholder 4"/>
          <p:cNvSpPr>
            <a:spLocks noGrp="1"/>
          </p:cNvSpPr>
          <p:nvPr>
            <p:ph idx="13"/>
          </p:nvPr>
        </p:nvSpPr>
        <p:spPr bwMode="auto">
          <a:xfrm>
            <a:off x="785786" y="4786322"/>
            <a:ext cx="7572428" cy="1500198"/>
          </a:xfrm>
          <a:noFill/>
          <a:ln>
            <a:miter lim="800000"/>
            <a:headEnd/>
            <a:tailEnd/>
          </a:ln>
        </p:spPr>
        <p:txBody>
          <a:bodyPr>
            <a:normAutofit/>
          </a:bodyPr>
          <a:lstStyle>
            <a:lvl1pPr>
              <a:buNone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 dirty="0" smtClean="0"/>
          </a:p>
        </p:txBody>
      </p:sp>
      <p:sp>
        <p:nvSpPr>
          <p:cNvPr id="9" name="Tartalom helye 2"/>
          <p:cNvSpPr>
            <a:spLocks noGrp="1"/>
          </p:cNvSpPr>
          <p:nvPr>
            <p:ph idx="14"/>
          </p:nvPr>
        </p:nvSpPr>
        <p:spPr>
          <a:xfrm>
            <a:off x="908566" y="1928803"/>
            <a:ext cx="3601290" cy="2696464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/>
            </a:lvl1pPr>
          </a:lstStyle>
          <a:p>
            <a:pPr lvl="0"/>
            <a:endParaRPr lang="hu-HU" dirty="0"/>
          </a:p>
        </p:txBody>
      </p:sp>
      <p:sp>
        <p:nvSpPr>
          <p:cNvPr id="12" name="Tartalom helye 2"/>
          <p:cNvSpPr>
            <a:spLocks noGrp="1"/>
          </p:cNvSpPr>
          <p:nvPr>
            <p:ph idx="15"/>
          </p:nvPr>
        </p:nvSpPr>
        <p:spPr>
          <a:xfrm>
            <a:off x="4643438" y="1928803"/>
            <a:ext cx="3601290" cy="2696464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/>
            </a:lvl1pPr>
          </a:lstStyle>
          <a:p>
            <a:pPr lvl="0"/>
            <a:endParaRPr lang="hu-HU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5E6764-43A4-4CA5-95A4-F73D59263220}" type="datetimeFigureOut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2016.08.29.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5993823"/>
      </p:ext>
    </p:extLst>
  </p:cSld>
  <p:clrMapOvr>
    <a:masterClrMapping/>
  </p:clrMapOvr>
  <p:transition spd="med">
    <p:wipe dir="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Cím, szöveg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D58FE3-D0EF-4B22-A073-2F5036A5D5F1}" type="datetimeFigureOut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2016.08.29.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2053112"/>
      </p:ext>
    </p:extLst>
  </p:cSld>
  <p:clrMapOvr>
    <a:masterClrMapping/>
  </p:clrMapOvr>
  <p:transition spd="med">
    <p:wipe dir="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19AA5B-3941-485A-9629-FA6C963CEBAD}" type="datetimeFigureOut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2016.08.29.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790977"/>
      </p:ext>
    </p:extLst>
  </p:cSld>
  <p:clrMapOvr>
    <a:masterClrMapping/>
  </p:clrMapOvr>
  <p:transition spd="med">
    <p:wipe dir="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064D1-3499-4580-861E-7029FA555D59}" type="datetimeFigureOut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2016.08.29.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4490192"/>
      </p:ext>
    </p:extLst>
  </p:cSld>
  <p:clrMapOvr>
    <a:masterClrMapping/>
  </p:clrMapOvr>
  <p:transition spd="med">
    <p:wipe dir="d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első olda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28736"/>
            <a:ext cx="7772400" cy="1285884"/>
          </a:xfrm>
        </p:spPr>
        <p:txBody>
          <a:bodyPr anchor="t">
            <a:normAutofit/>
          </a:bodyPr>
          <a:lstStyle>
            <a:lvl1pPr>
              <a:defRPr sz="300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u-H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786058"/>
            <a:ext cx="6400800" cy="71438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hu-HU" dirty="0"/>
          </a:p>
        </p:txBody>
      </p:sp>
      <p:sp>
        <p:nvSpPr>
          <p:cNvPr id="8" name="Content Placeholder 4"/>
          <p:cNvSpPr>
            <a:spLocks noGrp="1"/>
          </p:cNvSpPr>
          <p:nvPr>
            <p:ph idx="13"/>
          </p:nvPr>
        </p:nvSpPr>
        <p:spPr bwMode="auto">
          <a:xfrm>
            <a:off x="785786" y="3571876"/>
            <a:ext cx="7572428" cy="1143008"/>
          </a:xfrm>
          <a:noFill/>
          <a:ln>
            <a:miter lim="800000"/>
            <a:headEnd/>
            <a:tailEnd/>
          </a:ln>
        </p:spPr>
        <p:txBody>
          <a:bodyPr>
            <a:normAutofit/>
          </a:bodyPr>
          <a:lstStyle>
            <a:lvl1pPr>
              <a:buNone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 dirty="0" smtClean="0"/>
          </a:p>
        </p:txBody>
      </p:sp>
      <p:sp>
        <p:nvSpPr>
          <p:cNvPr id="9" name="Content Placeholder 4"/>
          <p:cNvSpPr>
            <a:spLocks noGrp="1"/>
          </p:cNvSpPr>
          <p:nvPr>
            <p:ph idx="14"/>
          </p:nvPr>
        </p:nvSpPr>
        <p:spPr bwMode="auto">
          <a:xfrm>
            <a:off x="785786" y="4786322"/>
            <a:ext cx="7572428" cy="1000132"/>
          </a:xfrm>
          <a:noFill/>
          <a:ln>
            <a:miter lim="800000"/>
            <a:headEnd/>
            <a:tailEnd/>
          </a:ln>
        </p:spPr>
        <p:txBody>
          <a:bodyPr>
            <a:normAutofit/>
          </a:bodyPr>
          <a:lstStyle>
            <a:lvl1pPr algn="l">
              <a:buFont typeface="+mj-lt"/>
              <a:buAutoNum type="arabicPeriod"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 dirty="0" smtClean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A27C2-9331-4728-893D-4649D10D0226}" type="datetimeFigureOut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2016.08.29.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7418271"/>
      </p:ext>
    </p:extLst>
  </p:cSld>
  <p:clrMapOvr>
    <a:masterClrMapping/>
  </p:clrMapOvr>
  <p:transition spd="med">
    <p:wipe dir="d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első olda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1910" y="1285860"/>
            <a:ext cx="3471858" cy="857256"/>
          </a:xfrm>
        </p:spPr>
        <p:txBody>
          <a:bodyPr anchor="t">
            <a:normAutofit/>
          </a:bodyPr>
          <a:lstStyle>
            <a:lvl1pPr algn="l">
              <a:defRPr sz="18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u-HU" dirty="0"/>
          </a:p>
        </p:txBody>
      </p:sp>
      <p:sp>
        <p:nvSpPr>
          <p:cNvPr id="8" name="Content Placeholder 4"/>
          <p:cNvSpPr>
            <a:spLocks noGrp="1"/>
          </p:cNvSpPr>
          <p:nvPr>
            <p:ph idx="14"/>
          </p:nvPr>
        </p:nvSpPr>
        <p:spPr bwMode="auto">
          <a:xfrm>
            <a:off x="3663561" y="2214554"/>
            <a:ext cx="4714908" cy="4000528"/>
          </a:xfrm>
          <a:noFill/>
          <a:ln>
            <a:miter lim="800000"/>
            <a:headEnd/>
            <a:tailEnd/>
          </a:ln>
        </p:spPr>
        <p:txBody>
          <a:bodyPr>
            <a:normAutofit/>
          </a:bodyPr>
          <a:lstStyle>
            <a:lvl1pPr>
              <a:buFont typeface="Arial" pitchFamily="34" charset="0"/>
              <a:buChar char="•"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 dirty="0" smtClean="0"/>
          </a:p>
        </p:txBody>
      </p:sp>
      <p:sp>
        <p:nvSpPr>
          <p:cNvPr id="10" name="Tartalom helye 2"/>
          <p:cNvSpPr>
            <a:spLocks noGrp="1"/>
          </p:cNvSpPr>
          <p:nvPr>
            <p:ph idx="13"/>
          </p:nvPr>
        </p:nvSpPr>
        <p:spPr>
          <a:xfrm>
            <a:off x="908566" y="1376038"/>
            <a:ext cx="2651379" cy="4802819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/>
            </a:lvl1pPr>
          </a:lstStyle>
          <a:p>
            <a:pPr lvl="0"/>
            <a:endParaRPr lang="hu-HU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D9388F-5419-4734-8600-CC1FB97F3F8A}" type="datetimeFigureOut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2016.08.29.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3194328"/>
      </p:ext>
    </p:extLst>
  </p:cSld>
  <p:clrMapOvr>
    <a:masterClrMapping/>
  </p:clrMapOvr>
  <p:transition spd="med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23.xml"/><Relationship Id="rId9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Work\AktProblémák\PPT_NSZFH\Alap háttér.jp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741" y="0"/>
            <a:ext cx="9144000" cy="682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hu-HU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B69294E-8B76-413B-935E-23D358424A3B}" type="datetimeFigureOut">
              <a:rPr lang="hu-HU"/>
              <a:pPr>
                <a:defRPr/>
              </a:pPr>
              <a:t>2016.08.29.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6740525" y="64214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8A88375-E23F-483B-8FB2-CBD65E516D83}" type="slidenum">
              <a:rPr lang="hu-HU" smtClean="0"/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hu-HU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</p:sldLayoutIdLst>
  <p:transition spd="med">
    <p:wipe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Work\AktProblémák\PPT_NSZFH\nagy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124"/>
            <a:ext cx="9144000" cy="682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51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hu-HU" smtClean="0"/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325EBA1-6895-4819-8330-D9F1263924FB}" type="datetimeFigureOut">
              <a:rPr lang="hu-HU"/>
              <a:pPr>
                <a:defRPr/>
              </a:pPr>
              <a:t>2016.08.29.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24650" y="614362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FC491AA-CDCB-4ABE-A0BE-028416FF2B7A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</p:sldLayoutIdLst>
  <p:transition spd="med">
    <p:wipe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Work\AktProblémák\PPT_NSZFH\Alap háttér.jp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55959"/>
            <a:ext cx="9144000" cy="682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Cím helye 21"/>
          <p:cNvSpPr>
            <a:spLocks noGrp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3075" name="Szöveg helye 12"/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91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4" name="Dátum helye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rgbClr val="464653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D2018AD-15E2-4E20-88B1-7417AB0C1FB6}" type="datetimeFigureOut">
              <a:rPr lang="hu-HU"/>
              <a:pPr>
                <a:defRPr/>
              </a:pPr>
              <a:t>2016.08.29.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3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464653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3" name="Dia számának helye 22"/>
          <p:cNvSpPr>
            <a:spLocks noGrp="1"/>
          </p:cNvSpPr>
          <p:nvPr>
            <p:ph type="sldNum" sz="quarter" idx="4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rgbClr val="464653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3274188-7E96-4989-8CDD-A6B79EDE21C3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  <p:sp>
        <p:nvSpPr>
          <p:cNvPr id="3079" name="Egyenes összekötő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hu-HU">
              <a:latin typeface="Arial" charset="0"/>
              <a:cs typeface="Arial" charset="0"/>
            </a:endParaRPr>
          </a:p>
        </p:txBody>
      </p:sp>
      <p:sp>
        <p:nvSpPr>
          <p:cNvPr id="3080" name="Egyenes összekötő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hu-HU">
              <a:latin typeface="Arial" charset="0"/>
              <a:cs typeface="Arial" charset="0"/>
            </a:endParaRPr>
          </a:p>
        </p:txBody>
      </p:sp>
      <p:sp>
        <p:nvSpPr>
          <p:cNvPr id="10" name="Háromszög 9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Slide Number Placeholder 5"/>
          <p:cNvSpPr txBox="1">
            <a:spLocks/>
          </p:cNvSpPr>
          <p:nvPr/>
        </p:nvSpPr>
        <p:spPr>
          <a:xfrm>
            <a:off x="6740525" y="64214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6D81C9D-40A0-4528-ABF7-60A04E3D7ABA}" type="slidenum">
              <a:rPr lang="hu-HU" smtClean="0"/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hu-HU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18" r:id="rId2"/>
    <p:sldLayoutId id="2147483824" r:id="rId3"/>
    <p:sldLayoutId id="2147483819" r:id="rId4"/>
    <p:sldLayoutId id="2147483820" r:id="rId5"/>
    <p:sldLayoutId id="2147483825" r:id="rId6"/>
    <p:sldLayoutId id="2147483826" r:id="rId7"/>
    <p:sldLayoutId id="2147483827" r:id="rId8"/>
    <p:sldLayoutId id="2147483828" r:id="rId9"/>
    <p:sldLayoutId id="2147483821" r:id="rId10"/>
    <p:sldLayoutId id="2147483829" r:id="rId11"/>
    <p:sldLayoutId id="2147483830" r:id="rId12"/>
  </p:sldLayoutIdLst>
  <p:transition spd="med">
    <p:wipe dir="d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itchFamily="2" charset="2"/>
        <a:buChar char="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Work\AktProblémák\PPT_NSZFH\Alap háttér.jp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741" y="0"/>
            <a:ext cx="9144000" cy="682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hu-HU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B69294E-8B76-413B-935E-23D358424A3B}" type="datetimeFigureOut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2016.08.29.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6740525" y="64214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8A88375-E23F-483B-8FB2-CBD65E516D83}" type="slidenum">
              <a:rPr lang="hu-HU" smtClean="0"/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xmlns="" val="1655582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</p:sldLayoutIdLst>
  <p:transition spd="med">
    <p:wipe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755576" y="2924944"/>
            <a:ext cx="7772400" cy="2232248"/>
          </a:xfrm>
        </p:spPr>
        <p:txBody>
          <a:bodyPr>
            <a:normAutofit/>
          </a:bodyPr>
          <a:lstStyle/>
          <a:p>
            <a:r>
              <a:rPr lang="hu-HU" sz="3600" b="1" dirty="0" smtClean="0">
                <a:solidFill>
                  <a:srgbClr val="A29061"/>
                </a:solidFill>
                <a:latin typeface="+mj-lt"/>
              </a:rPr>
              <a:t>A 2016/2017. tanév rendje</a:t>
            </a:r>
            <a:br>
              <a:rPr lang="hu-HU" sz="3600" b="1" dirty="0" smtClean="0">
                <a:solidFill>
                  <a:srgbClr val="A29061"/>
                </a:solidFill>
                <a:latin typeface="+mj-lt"/>
              </a:rPr>
            </a:br>
            <a:endParaRPr lang="hu-HU" sz="3600" b="1" dirty="0" smtClean="0">
              <a:solidFill>
                <a:srgbClr val="A29061"/>
              </a:solidFill>
              <a:latin typeface="+mj-lt"/>
            </a:endParaRPr>
          </a:p>
        </p:txBody>
      </p:sp>
      <p:sp>
        <p:nvSpPr>
          <p:cNvPr id="14339" name="Subtitle 2"/>
          <p:cNvSpPr>
            <a:spLocks noGrp="1"/>
          </p:cNvSpPr>
          <p:nvPr>
            <p:ph type="subTitle" idx="1"/>
          </p:nvPr>
        </p:nvSpPr>
        <p:spPr>
          <a:xfrm>
            <a:off x="3131840" y="4437112"/>
            <a:ext cx="4896197" cy="1346398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endParaRPr lang="hu-HU" sz="18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hu-HU" sz="8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hu-HU" sz="1800" i="1" dirty="0" smtClean="0">
                <a:latin typeface="Times New Roman" pitchFamily="18" charset="0"/>
                <a:cs typeface="Times New Roman" pitchFamily="18" charset="0"/>
              </a:rPr>
              <a:t>Kecskemét, 2016. augusztus 29. </a:t>
            </a:r>
          </a:p>
          <a:p>
            <a:pPr eaLnBrk="1" hangingPunct="1">
              <a:lnSpc>
                <a:spcPct val="90000"/>
              </a:lnSpc>
            </a:pPr>
            <a:r>
              <a:rPr lang="hu-HU" sz="1800" i="1" dirty="0" smtClean="0">
                <a:latin typeface="Times New Roman" pitchFamily="18" charset="0"/>
                <a:cs typeface="Times New Roman" pitchFamily="18" charset="0"/>
              </a:rPr>
              <a:t>Palotás József szakmai főigazgató-helyettes</a:t>
            </a:r>
          </a:p>
          <a:p>
            <a:pPr eaLnBrk="1" hangingPunct="1">
              <a:lnSpc>
                <a:spcPct val="90000"/>
              </a:lnSpc>
            </a:pPr>
            <a:r>
              <a:rPr lang="hu-HU" sz="1800" i="1" dirty="0" smtClean="0">
                <a:latin typeface="Times New Roman" pitchFamily="18" charset="0"/>
                <a:cs typeface="Times New Roman" pitchFamily="18" charset="0"/>
              </a:rPr>
              <a:t>NSZFH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5"/>
          <p:cNvSpPr>
            <a:spLocks noGrp="1"/>
          </p:cNvSpPr>
          <p:nvPr>
            <p:ph idx="13"/>
          </p:nvPr>
        </p:nvSpPr>
        <p:spPr>
          <a:xfrm>
            <a:off x="491613" y="2348880"/>
            <a:ext cx="8208912" cy="3888432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hu-HU" sz="2600" dirty="0" smtClean="0">
                <a:cs typeface="Times New Roman" pitchFamily="18" charset="0"/>
              </a:rPr>
              <a:t>A nemzeti </a:t>
            </a:r>
            <a:r>
              <a:rPr lang="hu-HU" sz="2600" b="1" dirty="0" smtClean="0">
                <a:cs typeface="Times New Roman" pitchFamily="18" charset="0"/>
              </a:rPr>
              <a:t>köznevelésről</a:t>
            </a:r>
            <a:r>
              <a:rPr lang="hu-HU" sz="2600" dirty="0" smtClean="0">
                <a:cs typeface="Times New Roman" pitchFamily="18" charset="0"/>
              </a:rPr>
              <a:t> szóló 2011. évi CXC. törvény</a:t>
            </a:r>
          </a:p>
          <a:p>
            <a:pPr marL="342900" lvl="1" indent="-34290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hu-HU" sz="2600" dirty="0" smtClean="0">
                <a:cs typeface="Times New Roman" pitchFamily="18" charset="0"/>
              </a:rPr>
              <a:t>A </a:t>
            </a:r>
            <a:r>
              <a:rPr lang="hu-HU" sz="2600" b="1" dirty="0" smtClean="0">
                <a:cs typeface="Times New Roman" pitchFamily="18" charset="0"/>
              </a:rPr>
              <a:t>szakképzésről</a:t>
            </a:r>
            <a:r>
              <a:rPr lang="hu-HU" sz="2600" dirty="0" smtClean="0">
                <a:cs typeface="Times New Roman" pitchFamily="18" charset="0"/>
              </a:rPr>
              <a:t> szóló 2011. évi CLXXXVII. törvény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  <a:tabLst>
                <a:tab pos="6102350" algn="l"/>
              </a:tabLst>
              <a:defRPr/>
            </a:pPr>
            <a:r>
              <a:rPr lang="hu-HU" sz="2600" dirty="0" smtClean="0">
                <a:latin typeface="+mn-lt"/>
                <a:cs typeface="Times New Roman" pitchFamily="18" charset="0"/>
              </a:rPr>
              <a:t>20/2012. (VIII. 31.) EMMI rendelet a nevelési-oktatási intézmények </a:t>
            </a:r>
            <a:r>
              <a:rPr lang="hu-HU" sz="2600" b="1" dirty="0" smtClean="0">
                <a:latin typeface="+mn-lt"/>
                <a:cs typeface="Times New Roman" pitchFamily="18" charset="0"/>
              </a:rPr>
              <a:t>működéséről</a:t>
            </a:r>
            <a:r>
              <a:rPr lang="hu-HU" sz="2600" dirty="0" smtClean="0">
                <a:latin typeface="+mn-lt"/>
                <a:cs typeface="Times New Roman" pitchFamily="18" charset="0"/>
              </a:rPr>
              <a:t> és a köznevelési intézmények névhasználatáról</a:t>
            </a:r>
          </a:p>
          <a:p>
            <a:pPr>
              <a:buFont typeface="Arial" pitchFamily="34" charset="0"/>
              <a:buChar char="•"/>
            </a:pPr>
            <a:r>
              <a:rPr lang="hu-HU" sz="2600" dirty="0" smtClean="0">
                <a:latin typeface="+mn-lt"/>
                <a:cs typeface="Times New Roman" pitchFamily="18" charset="0"/>
              </a:rPr>
              <a:t>12/2016. (VI. 27.) EMMI rendelet a 2016/2017. </a:t>
            </a:r>
            <a:r>
              <a:rPr lang="hu-HU" sz="2600" b="1" dirty="0" smtClean="0">
                <a:latin typeface="+mn-lt"/>
                <a:cs typeface="Times New Roman" pitchFamily="18" charset="0"/>
              </a:rPr>
              <a:t>tanév rendjéről</a:t>
            </a:r>
            <a:endParaRPr lang="hu-HU" sz="26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  <a:tabLst>
                <a:tab pos="6102350" algn="l"/>
              </a:tabLst>
              <a:defRPr/>
            </a:pPr>
            <a:endParaRPr lang="hu-HU" sz="25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tabLst>
                <a:tab pos="6102350" algn="l"/>
              </a:tabLst>
              <a:defRPr/>
            </a:pPr>
            <a:endParaRPr lang="hu-HU" sz="2500" dirty="0" smtClean="0">
              <a:cs typeface="Times New Roman" pitchFamily="18" charset="0"/>
            </a:endParaRPr>
          </a:p>
          <a:p>
            <a:pPr marL="342900" lvl="1" indent="-34290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hu-H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endParaRPr lang="hu-H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ím 1"/>
          <p:cNvSpPr txBox="1">
            <a:spLocks/>
          </p:cNvSpPr>
          <p:nvPr/>
        </p:nvSpPr>
        <p:spPr bwMode="auto">
          <a:xfrm>
            <a:off x="491613" y="1412776"/>
            <a:ext cx="822960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A69765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9pPr>
          </a:lstStyle>
          <a:p>
            <a:pPr algn="ctr"/>
            <a:r>
              <a:rPr lang="hu-HU" sz="2800" b="1" dirty="0" smtClean="0">
                <a:latin typeface="+mj-lt"/>
              </a:rPr>
              <a:t>Jogszabályi háttér</a:t>
            </a:r>
          </a:p>
          <a:p>
            <a:pPr algn="ctr"/>
            <a:endParaRPr lang="hu-HU" sz="2800" b="1" dirty="0"/>
          </a:p>
        </p:txBody>
      </p:sp>
    </p:spTree>
    <p:extLst>
      <p:ext uri="{BB962C8B-B14F-4D97-AF65-F5344CB8AC3E}">
        <p14:creationId xmlns:p14="http://schemas.microsoft.com/office/powerpoint/2010/main" xmlns="" val="3422486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5"/>
          <p:cNvSpPr>
            <a:spLocks noGrp="1"/>
          </p:cNvSpPr>
          <p:nvPr>
            <p:ph idx="13"/>
          </p:nvPr>
        </p:nvSpPr>
        <p:spPr>
          <a:xfrm>
            <a:off x="491613" y="2348880"/>
            <a:ext cx="8208912" cy="3888432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hu-HU" sz="2400" b="1" dirty="0" smtClean="0">
                <a:cs typeface="Times New Roman" pitchFamily="18" charset="0"/>
              </a:rPr>
              <a:t>Tanév</a:t>
            </a:r>
            <a:r>
              <a:rPr lang="hu-HU" sz="2400" dirty="0" smtClean="0">
                <a:cs typeface="Times New Roman" pitchFamily="18" charset="0"/>
              </a:rPr>
              <a:t>:</a:t>
            </a:r>
            <a:r>
              <a:rPr lang="hu-HU" sz="2400" dirty="0" smtClean="0"/>
              <a:t> szeptember 1-jétől a következő év augusztus 31-éig tartó időszak</a:t>
            </a:r>
            <a:endParaRPr lang="hu-HU" sz="2400" dirty="0" smtClean="0">
              <a:cs typeface="Times New Roman" pitchFamily="18" charset="0"/>
            </a:endParaRPr>
          </a:p>
          <a:p>
            <a:pPr marL="342900" lvl="1" indent="-34290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hu-HU" sz="2400" b="1" dirty="0" smtClean="0">
                <a:cs typeface="Times New Roman" pitchFamily="18" charset="0"/>
              </a:rPr>
              <a:t>Tanítási év</a:t>
            </a:r>
            <a:r>
              <a:rPr lang="hu-HU" sz="2400" dirty="0" smtClean="0">
                <a:cs typeface="Times New Roman" pitchFamily="18" charset="0"/>
              </a:rPr>
              <a:t>: a tanév </a:t>
            </a:r>
            <a:r>
              <a:rPr lang="hu-HU" sz="2400" b="1" dirty="0" smtClean="0">
                <a:cs typeface="Times New Roman" pitchFamily="18" charset="0"/>
              </a:rPr>
              <a:t>szorgalmi időszaka </a:t>
            </a:r>
            <a:r>
              <a:rPr lang="hu-HU" sz="2400" dirty="0" smtClean="0">
                <a:cs typeface="Times New Roman" pitchFamily="18" charset="0"/>
              </a:rPr>
              <a:t>- </a:t>
            </a:r>
            <a:r>
              <a:rPr lang="hu-HU" sz="2400" dirty="0" smtClean="0"/>
              <a:t>szeptember első munkanapjától a következő év </a:t>
            </a:r>
            <a:r>
              <a:rPr lang="hu-HU" sz="2400" dirty="0" smtClean="0">
                <a:cs typeface="Times New Roman" pitchFamily="18" charset="0"/>
              </a:rPr>
              <a:t>június 16-át megelőző utolsó munkanapig tartó időszak</a:t>
            </a:r>
          </a:p>
          <a:p>
            <a:pPr marL="342900" lvl="1" indent="-342900">
              <a:spcBef>
                <a:spcPts val="600"/>
              </a:spcBef>
              <a:buClr>
                <a:schemeClr val="accent1"/>
              </a:buClr>
              <a:buNone/>
            </a:pPr>
            <a:r>
              <a:rPr lang="hu-HU" sz="2400" dirty="0" smtClean="0">
                <a:cs typeface="Times New Roman" pitchFamily="18" charset="0"/>
              </a:rPr>
              <a:t>	(</a:t>
            </a:r>
            <a:r>
              <a:rPr lang="hu-HU" sz="2400" b="1" dirty="0" smtClean="0">
                <a:cs typeface="Times New Roman" pitchFamily="18" charset="0"/>
              </a:rPr>
              <a:t>kivéve</a:t>
            </a:r>
            <a:r>
              <a:rPr lang="hu-HU" sz="2400" dirty="0" smtClean="0">
                <a:cs typeface="Times New Roman" pitchFamily="18" charset="0"/>
              </a:rPr>
              <a:t> az </a:t>
            </a:r>
            <a:r>
              <a:rPr lang="hu-HU" sz="2400" b="1" dirty="0" smtClean="0">
                <a:cs typeface="Times New Roman" pitchFamily="18" charset="0"/>
              </a:rPr>
              <a:t>érettségi és szakmai vizsga évét</a:t>
            </a:r>
            <a:r>
              <a:rPr lang="hu-HU" sz="2400" dirty="0" smtClean="0">
                <a:cs typeface="Times New Roman" pitchFamily="18" charset="0"/>
              </a:rPr>
              <a:t>, valamint a közismereti képzés nélküli szakképző évfolyamokon a szakképzésről szóló törvényben szabályozott esetekben a </a:t>
            </a:r>
            <a:r>
              <a:rPr lang="hu-HU" sz="2400" b="1" dirty="0" smtClean="0">
                <a:cs typeface="Times New Roman" pitchFamily="18" charset="0"/>
              </a:rPr>
              <a:t>februárban kezdhető képzéseket</a:t>
            </a:r>
            <a:r>
              <a:rPr lang="hu-HU" sz="2400" dirty="0" smtClean="0">
                <a:cs typeface="Times New Roman" pitchFamily="18" charset="0"/>
              </a:rPr>
              <a:t>)</a:t>
            </a:r>
          </a:p>
          <a:p>
            <a:pPr eaLnBrk="1" hangingPunct="1">
              <a:lnSpc>
                <a:spcPct val="90000"/>
              </a:lnSpc>
              <a:tabLst>
                <a:tab pos="6102350" algn="l"/>
              </a:tabLst>
              <a:defRPr/>
            </a:pPr>
            <a:endParaRPr lang="hu-HU" sz="2500" dirty="0" smtClean="0">
              <a:cs typeface="Times New Roman" pitchFamily="18" charset="0"/>
            </a:endParaRPr>
          </a:p>
          <a:p>
            <a:pPr marL="342900" lvl="1" indent="-34290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hu-H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endParaRPr lang="hu-H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ím 1"/>
          <p:cNvSpPr txBox="1">
            <a:spLocks/>
          </p:cNvSpPr>
          <p:nvPr/>
        </p:nvSpPr>
        <p:spPr bwMode="auto">
          <a:xfrm>
            <a:off x="491613" y="1412776"/>
            <a:ext cx="822960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A69765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9pPr>
          </a:lstStyle>
          <a:p>
            <a:pPr algn="ctr"/>
            <a:r>
              <a:rPr lang="hu-HU" sz="2800" b="1" dirty="0" smtClean="0">
                <a:latin typeface="+mj-lt"/>
              </a:rPr>
              <a:t>Tanév, tanítási év</a:t>
            </a:r>
            <a:endParaRPr lang="hu-HU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2486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5"/>
          <p:cNvSpPr>
            <a:spLocks noGrp="1"/>
          </p:cNvSpPr>
          <p:nvPr>
            <p:ph idx="13"/>
          </p:nvPr>
        </p:nvSpPr>
        <p:spPr>
          <a:xfrm>
            <a:off x="491613" y="2348880"/>
            <a:ext cx="8208912" cy="3888432"/>
          </a:xfrm>
        </p:spPr>
        <p:txBody>
          <a:bodyPr>
            <a:noAutofit/>
          </a:bodyPr>
          <a:lstStyle/>
          <a:p>
            <a:pPr marL="342900" lvl="1" indent="-342900">
              <a:spcBef>
                <a:spcPts val="600"/>
              </a:spcBef>
              <a:buClr>
                <a:schemeClr val="accent1"/>
              </a:buClr>
              <a:buNone/>
            </a:pPr>
            <a:r>
              <a:rPr lang="hu-HU" sz="2400" u="sng" dirty="0" smtClean="0"/>
              <a:t>A 2016/2017. tanév rendjét tartalmazó EMMI rendelet szerint</a:t>
            </a:r>
            <a:r>
              <a:rPr lang="hu-HU" sz="2400" dirty="0" smtClean="0"/>
              <a:t>:</a:t>
            </a:r>
          </a:p>
          <a:p>
            <a:pPr marL="342900" lvl="1" indent="-34290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hu-HU" sz="2400" dirty="0" smtClean="0"/>
              <a:t>Első tanítási nap 2016. </a:t>
            </a:r>
            <a:r>
              <a:rPr lang="hu-HU" sz="2400" b="1" dirty="0" smtClean="0"/>
              <a:t>szeptember 1</a:t>
            </a:r>
            <a:r>
              <a:rPr lang="hu-HU" sz="2400" dirty="0" smtClean="0"/>
              <a:t>. (csütörtök), utolsó tanítási nap 2017. </a:t>
            </a:r>
            <a:r>
              <a:rPr lang="hu-HU" sz="2400" b="1" dirty="0" smtClean="0"/>
              <a:t>június 15</a:t>
            </a:r>
            <a:r>
              <a:rPr lang="hu-HU" sz="2400" dirty="0" smtClean="0"/>
              <a:t>. (csütörtök). </a:t>
            </a:r>
          </a:p>
          <a:p>
            <a:pPr marL="342900" lvl="1" indent="-34290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hu-HU" sz="2400" dirty="0" smtClean="0"/>
              <a:t>A </a:t>
            </a:r>
            <a:r>
              <a:rPr lang="hu-HU" sz="2400" b="1" dirty="0" smtClean="0"/>
              <a:t>befejező évfolyamon </a:t>
            </a:r>
            <a:r>
              <a:rPr lang="hu-HU" sz="2400" dirty="0" smtClean="0"/>
              <a:t>(beleértve a befejező szakképzési évfolyamot is) </a:t>
            </a:r>
            <a:r>
              <a:rPr lang="hu-HU" sz="2400" b="1" dirty="0" smtClean="0"/>
              <a:t>az utolsó tanítási nap </a:t>
            </a:r>
          </a:p>
          <a:p>
            <a:pPr marL="342900" lvl="1" indent="-342900">
              <a:spcBef>
                <a:spcPts val="600"/>
              </a:spcBef>
              <a:buClr>
                <a:schemeClr val="accent1"/>
              </a:buClr>
              <a:buNone/>
            </a:pPr>
            <a:r>
              <a:rPr lang="hu-HU" sz="2400" b="1" dirty="0" smtClean="0"/>
              <a:t>			</a:t>
            </a:r>
            <a:r>
              <a:rPr lang="hu-HU" sz="2400" dirty="0" smtClean="0"/>
              <a:t>2017. május 4.</a:t>
            </a:r>
          </a:p>
          <a:p>
            <a:pPr marL="342900" lvl="1" indent="-342900">
              <a:spcBef>
                <a:spcPts val="600"/>
              </a:spcBef>
              <a:buClr>
                <a:schemeClr val="accent1"/>
              </a:buClr>
              <a:buNone/>
            </a:pPr>
            <a:r>
              <a:rPr lang="hu-HU" sz="2400" dirty="0" smtClean="0"/>
              <a:t>	(</a:t>
            </a:r>
            <a:r>
              <a:rPr lang="hu-HU" sz="2400" b="1" dirty="0" smtClean="0"/>
              <a:t>kivéve</a:t>
            </a:r>
            <a:r>
              <a:rPr lang="hu-HU" sz="2400" dirty="0" smtClean="0"/>
              <a:t>: </a:t>
            </a:r>
            <a:r>
              <a:rPr lang="hu-HU" sz="2400" b="1" dirty="0" smtClean="0"/>
              <a:t>rendészeti</a:t>
            </a:r>
            <a:r>
              <a:rPr lang="hu-HU" sz="2400" dirty="0" smtClean="0"/>
              <a:t> szakképző iskolákban – május 19., </a:t>
            </a:r>
            <a:r>
              <a:rPr lang="hu-HU" sz="2400" b="1" dirty="0" smtClean="0"/>
              <a:t>honvédelmi</a:t>
            </a:r>
            <a:r>
              <a:rPr lang="hu-HU" sz="2400" dirty="0" smtClean="0"/>
              <a:t> szakképző iskolákban – május 26.)</a:t>
            </a:r>
          </a:p>
          <a:p>
            <a:pPr marL="342900" lvl="1" indent="-342900">
              <a:spcBef>
                <a:spcPts val="600"/>
              </a:spcBef>
              <a:buClr>
                <a:schemeClr val="accent1"/>
              </a:buClr>
              <a:buNone/>
            </a:pPr>
            <a:r>
              <a:rPr lang="hu-HU" sz="2400" dirty="0" smtClean="0">
                <a:cs typeface="Times New Roman" pitchFamily="18" charset="0"/>
              </a:rPr>
              <a:t>	</a:t>
            </a:r>
          </a:p>
          <a:p>
            <a:pPr eaLnBrk="1" hangingPunct="1">
              <a:lnSpc>
                <a:spcPct val="90000"/>
              </a:lnSpc>
              <a:tabLst>
                <a:tab pos="6102350" algn="l"/>
              </a:tabLst>
              <a:defRPr/>
            </a:pPr>
            <a:endParaRPr lang="hu-HU" sz="2500" dirty="0" smtClean="0">
              <a:cs typeface="Times New Roman" pitchFamily="18" charset="0"/>
            </a:endParaRPr>
          </a:p>
          <a:p>
            <a:pPr marL="342900" lvl="1" indent="-34290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hu-H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endParaRPr lang="hu-H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ím 1"/>
          <p:cNvSpPr txBox="1">
            <a:spLocks/>
          </p:cNvSpPr>
          <p:nvPr/>
        </p:nvSpPr>
        <p:spPr bwMode="auto">
          <a:xfrm>
            <a:off x="491613" y="1412776"/>
            <a:ext cx="822960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A69765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9pPr>
          </a:lstStyle>
          <a:p>
            <a:pPr algn="ctr"/>
            <a:r>
              <a:rPr lang="hu-HU" sz="2800" b="1" dirty="0" smtClean="0">
                <a:latin typeface="+mj-lt"/>
              </a:rPr>
              <a:t>Tanítási napokról szóló rendelkezések I. </a:t>
            </a:r>
            <a:endParaRPr lang="hu-HU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2486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5"/>
          <p:cNvSpPr>
            <a:spLocks noGrp="1"/>
          </p:cNvSpPr>
          <p:nvPr>
            <p:ph idx="13"/>
          </p:nvPr>
        </p:nvSpPr>
        <p:spPr>
          <a:xfrm>
            <a:off x="428596" y="2214554"/>
            <a:ext cx="8271929" cy="4143404"/>
          </a:xfrm>
        </p:spPr>
        <p:txBody>
          <a:bodyPr>
            <a:noAutofit/>
          </a:bodyPr>
          <a:lstStyle/>
          <a:p>
            <a:pPr marL="342900" lvl="1" indent="-342900">
              <a:spcBef>
                <a:spcPts val="600"/>
              </a:spcBef>
              <a:buClr>
                <a:schemeClr val="accent1"/>
              </a:buClr>
              <a:buNone/>
            </a:pPr>
            <a:r>
              <a:rPr lang="hu-HU" sz="2400" b="1" dirty="0" smtClean="0"/>
              <a:t>A befejező évfolyamon az utolsó tanítási nap</a:t>
            </a:r>
          </a:p>
          <a:p>
            <a:pPr marL="342900" lvl="1" indent="-34290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hu-HU" sz="2400" dirty="0" smtClean="0"/>
              <a:t>Szakképző iskolákban </a:t>
            </a:r>
            <a:r>
              <a:rPr lang="hu-HU" sz="2400" b="1" dirty="0" smtClean="0"/>
              <a:t>féléves</a:t>
            </a:r>
            <a:r>
              <a:rPr lang="hu-HU" sz="2400" dirty="0" smtClean="0"/>
              <a:t>, </a:t>
            </a:r>
            <a:r>
              <a:rPr lang="hu-HU" sz="2400" b="1" dirty="0" smtClean="0"/>
              <a:t>másféléves</a:t>
            </a:r>
            <a:r>
              <a:rPr lang="hu-HU" sz="2400" dirty="0" smtClean="0"/>
              <a:t>, </a:t>
            </a:r>
            <a:r>
              <a:rPr lang="hu-HU" sz="2400" b="1" dirty="0" smtClean="0"/>
              <a:t>két és féléves </a:t>
            </a:r>
            <a:r>
              <a:rPr lang="hu-HU" sz="2400" dirty="0" smtClean="0"/>
              <a:t>képzésben vagy </a:t>
            </a:r>
            <a:r>
              <a:rPr lang="hu-HU" sz="2400" b="1" dirty="0" smtClean="0"/>
              <a:t>keresztféléves</a:t>
            </a:r>
            <a:r>
              <a:rPr lang="hu-HU" sz="2400" dirty="0" smtClean="0"/>
              <a:t> </a:t>
            </a:r>
            <a:r>
              <a:rPr lang="hu-HU" sz="2400" b="1" dirty="0" smtClean="0"/>
              <a:t>egész számú </a:t>
            </a:r>
            <a:r>
              <a:rPr lang="hu-HU" sz="2400" dirty="0" smtClean="0"/>
              <a:t>tanéves oktatásban:</a:t>
            </a:r>
          </a:p>
          <a:p>
            <a:pPr marL="342900" lvl="1" indent="-342900">
              <a:spcBef>
                <a:spcPts val="600"/>
              </a:spcBef>
              <a:buClr>
                <a:schemeClr val="accent1"/>
              </a:buClr>
              <a:buNone/>
            </a:pPr>
            <a:r>
              <a:rPr lang="hu-HU" sz="2400" dirty="0" smtClean="0"/>
              <a:t>		 	2017. </a:t>
            </a:r>
            <a:r>
              <a:rPr lang="hu-HU" sz="2400" b="1" dirty="0" smtClean="0"/>
              <a:t>január 6</a:t>
            </a:r>
            <a:r>
              <a:rPr lang="hu-HU" sz="2400" dirty="0" smtClean="0"/>
              <a:t>.</a:t>
            </a:r>
          </a:p>
          <a:p>
            <a:pPr marL="342900" lvl="1" indent="-34290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hu-HU" sz="2400" dirty="0" smtClean="0"/>
              <a:t>A </a:t>
            </a:r>
            <a:r>
              <a:rPr lang="hu-HU" sz="2400" b="1" dirty="0" smtClean="0"/>
              <a:t>két évfolyamos </a:t>
            </a:r>
            <a:r>
              <a:rPr lang="hu-HU" sz="2400" b="1" dirty="0" err="1" smtClean="0"/>
              <a:t>részszakképesítésekre</a:t>
            </a:r>
            <a:r>
              <a:rPr lang="hu-HU" sz="2400" dirty="0" smtClean="0"/>
              <a:t> való felkészítést folytató </a:t>
            </a:r>
            <a:r>
              <a:rPr lang="hu-HU" sz="2400" b="1" dirty="0" smtClean="0"/>
              <a:t>szakiskolákban</a:t>
            </a:r>
            <a:r>
              <a:rPr lang="hu-HU" sz="2400" dirty="0" smtClean="0"/>
              <a:t> és a </a:t>
            </a:r>
            <a:r>
              <a:rPr lang="hu-HU" sz="2400" b="1" dirty="0" smtClean="0"/>
              <a:t>HÍD II</a:t>
            </a:r>
            <a:r>
              <a:rPr lang="hu-HU" sz="2400" dirty="0" smtClean="0"/>
              <a:t>. </a:t>
            </a:r>
            <a:r>
              <a:rPr lang="hu-HU" sz="2400" b="1" dirty="0" err="1" smtClean="0"/>
              <a:t>részszakképesítésekre</a:t>
            </a:r>
            <a:r>
              <a:rPr lang="hu-HU" sz="2400" dirty="0" smtClean="0"/>
              <a:t> való felkészítést folytató szakközépiskolákban: </a:t>
            </a:r>
          </a:p>
          <a:p>
            <a:pPr marL="742950" lvl="2" indent="-342900">
              <a:spcBef>
                <a:spcPts val="600"/>
              </a:spcBef>
              <a:buClr>
                <a:schemeClr val="accent1"/>
              </a:buClr>
              <a:buNone/>
            </a:pPr>
            <a:r>
              <a:rPr lang="hu-HU" sz="2000" dirty="0" smtClean="0"/>
              <a:t>	</a:t>
            </a:r>
            <a:r>
              <a:rPr lang="hu-HU" dirty="0" smtClean="0"/>
              <a:t>		2017. </a:t>
            </a:r>
            <a:r>
              <a:rPr lang="hu-HU" b="1" dirty="0" smtClean="0"/>
              <a:t>június 2</a:t>
            </a:r>
            <a:r>
              <a:rPr lang="hu-HU" dirty="0" smtClean="0"/>
              <a:t>.</a:t>
            </a:r>
          </a:p>
          <a:p>
            <a:pPr marL="342900" lvl="1" indent="-34290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hu-HU" sz="2400" dirty="0" smtClean="0"/>
              <a:t> </a:t>
            </a:r>
            <a:r>
              <a:rPr lang="hu-HU" sz="2400" dirty="0" smtClean="0">
                <a:cs typeface="Times New Roman" pitchFamily="18" charset="0"/>
              </a:rPr>
              <a:t> </a:t>
            </a:r>
          </a:p>
          <a:p>
            <a:pPr marL="342900" lvl="1" indent="-342900">
              <a:spcBef>
                <a:spcPts val="600"/>
              </a:spcBef>
              <a:buClr>
                <a:schemeClr val="accent1"/>
              </a:buClr>
              <a:buNone/>
            </a:pPr>
            <a:r>
              <a:rPr lang="hu-HU" sz="2400" dirty="0" smtClean="0">
                <a:cs typeface="Times New Roman" pitchFamily="18" charset="0"/>
              </a:rPr>
              <a:t>	</a:t>
            </a:r>
          </a:p>
          <a:p>
            <a:pPr eaLnBrk="1" hangingPunct="1">
              <a:lnSpc>
                <a:spcPct val="90000"/>
              </a:lnSpc>
              <a:tabLst>
                <a:tab pos="6102350" algn="l"/>
              </a:tabLst>
              <a:defRPr/>
            </a:pPr>
            <a:endParaRPr lang="hu-HU" sz="2500" dirty="0" smtClean="0">
              <a:cs typeface="Times New Roman" pitchFamily="18" charset="0"/>
            </a:endParaRPr>
          </a:p>
          <a:p>
            <a:pPr marL="342900" lvl="1" indent="-34290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hu-H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endParaRPr lang="hu-H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ím 1"/>
          <p:cNvSpPr txBox="1">
            <a:spLocks/>
          </p:cNvSpPr>
          <p:nvPr/>
        </p:nvSpPr>
        <p:spPr bwMode="auto">
          <a:xfrm>
            <a:off x="491613" y="1412776"/>
            <a:ext cx="822960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A69765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9pPr>
          </a:lstStyle>
          <a:p>
            <a:pPr algn="ctr"/>
            <a:r>
              <a:rPr lang="hu-HU" sz="2800" b="1" dirty="0" smtClean="0">
                <a:latin typeface="+mj-lt"/>
              </a:rPr>
              <a:t>Tanítási napokról szóló rendelkezések II. </a:t>
            </a:r>
            <a:endParaRPr lang="hu-HU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2486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5"/>
          <p:cNvSpPr>
            <a:spLocks noGrp="1"/>
          </p:cNvSpPr>
          <p:nvPr>
            <p:ph idx="13"/>
          </p:nvPr>
        </p:nvSpPr>
        <p:spPr>
          <a:xfrm>
            <a:off x="500034" y="2071678"/>
            <a:ext cx="8200491" cy="4500594"/>
          </a:xfrm>
        </p:spPr>
        <p:txBody>
          <a:bodyPr>
            <a:noAutofit/>
          </a:bodyPr>
          <a:lstStyle/>
          <a:p>
            <a:pPr marL="342900" lvl="1" indent="-342900">
              <a:spcBef>
                <a:spcPts val="600"/>
              </a:spcBef>
              <a:buClr>
                <a:schemeClr val="accent1"/>
              </a:buClr>
              <a:buNone/>
            </a:pPr>
            <a:r>
              <a:rPr lang="hu-HU" sz="2400" dirty="0" smtClean="0"/>
              <a:t>Az első és utolsó tanítási napra vonatkozó általános </a:t>
            </a:r>
            <a:r>
              <a:rPr lang="hu-HU" sz="2400" b="1" dirty="0" smtClean="0"/>
              <a:t>előírástól való eltérések </a:t>
            </a:r>
            <a:r>
              <a:rPr lang="hu-HU" sz="2400" b="1" dirty="0" smtClean="0">
                <a:cs typeface="Times New Roman" pitchFamily="18" charset="0"/>
              </a:rPr>
              <a:t> </a:t>
            </a:r>
            <a:r>
              <a:rPr lang="hu-HU" sz="2400" dirty="0" smtClean="0">
                <a:cs typeface="Times New Roman" pitchFamily="18" charset="0"/>
              </a:rPr>
              <a:t>lehetősége:</a:t>
            </a:r>
          </a:p>
          <a:p>
            <a:pPr marL="342900" lvl="1" indent="-342900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hu-HU" sz="2400" dirty="0" smtClean="0"/>
              <a:t>A </a:t>
            </a:r>
            <a:r>
              <a:rPr lang="hu-HU" sz="2400" b="1" dirty="0" smtClean="0"/>
              <a:t>felnőttoktatásban</a:t>
            </a:r>
            <a:r>
              <a:rPr lang="hu-HU" sz="2400" dirty="0" smtClean="0"/>
              <a:t> a tanítási év első és utolsó napját – </a:t>
            </a:r>
            <a:r>
              <a:rPr lang="hu-HU" sz="2400" i="1" dirty="0" smtClean="0"/>
              <a:t>a tanítási év </a:t>
            </a:r>
            <a:r>
              <a:rPr lang="hu-HU" sz="2400" b="1" i="1" dirty="0" smtClean="0"/>
              <a:t>első és utolsó hetének </a:t>
            </a:r>
            <a:r>
              <a:rPr lang="hu-HU" sz="2400" i="1" dirty="0" smtClean="0"/>
              <a:t>keretében </a:t>
            </a:r>
            <a:r>
              <a:rPr lang="hu-HU" sz="2400" dirty="0" smtClean="0"/>
              <a:t>– az </a:t>
            </a:r>
            <a:r>
              <a:rPr lang="hu-HU" sz="2400" b="1" dirty="0" smtClean="0"/>
              <a:t>igazgató</a:t>
            </a:r>
            <a:r>
              <a:rPr lang="hu-HU" sz="2400" dirty="0" smtClean="0"/>
              <a:t> határozza meg.</a:t>
            </a:r>
            <a:endParaRPr lang="hu-HU" sz="2400" dirty="0" smtClean="0">
              <a:cs typeface="Times New Roman" pitchFamily="18" charset="0"/>
            </a:endParaRPr>
          </a:p>
          <a:p>
            <a:pPr marL="342900" lvl="1" indent="-342900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hu-HU" sz="2400" dirty="0" smtClean="0"/>
              <a:t>A </a:t>
            </a:r>
            <a:r>
              <a:rPr lang="hu-HU" sz="2400" b="1" dirty="0" smtClean="0"/>
              <a:t>szakképző iskolában </a:t>
            </a:r>
            <a:r>
              <a:rPr lang="hu-HU" sz="2400" dirty="0" smtClean="0"/>
              <a:t>a </a:t>
            </a:r>
            <a:r>
              <a:rPr lang="hu-HU" sz="2400" b="1" dirty="0" smtClean="0"/>
              <a:t>közismereti</a:t>
            </a:r>
            <a:r>
              <a:rPr lang="hu-HU" sz="2400" dirty="0" smtClean="0"/>
              <a:t> képzés </a:t>
            </a:r>
            <a:r>
              <a:rPr lang="hu-HU" sz="2400" b="1" dirty="0" smtClean="0"/>
              <a:t>nélküli</a:t>
            </a:r>
            <a:r>
              <a:rPr lang="hu-HU" sz="2400" dirty="0" smtClean="0"/>
              <a:t> évfolyamon a </a:t>
            </a:r>
            <a:r>
              <a:rPr lang="hu-HU" sz="2400" b="1" dirty="0" smtClean="0"/>
              <a:t>keresztféléves </a:t>
            </a:r>
            <a:r>
              <a:rPr lang="hu-HU" sz="2400" dirty="0" smtClean="0"/>
              <a:t>oktatás</a:t>
            </a:r>
            <a:r>
              <a:rPr lang="hu-HU" sz="2400" b="1" dirty="0" smtClean="0"/>
              <a:t> február első </a:t>
            </a:r>
            <a:r>
              <a:rPr lang="hu-HU" sz="2400" dirty="0" smtClean="0"/>
              <a:t>hetében is megkezdhető. A tanítási év </a:t>
            </a:r>
            <a:r>
              <a:rPr lang="hu-HU" sz="2400" b="1" dirty="0" smtClean="0"/>
              <a:t>első és utolsó </a:t>
            </a:r>
            <a:r>
              <a:rPr lang="hu-HU" sz="2400" dirty="0" smtClean="0"/>
              <a:t>napját az iskola </a:t>
            </a:r>
            <a:r>
              <a:rPr lang="hu-HU" sz="2400" b="1" dirty="0" smtClean="0"/>
              <a:t>igazgatója</a:t>
            </a:r>
            <a:r>
              <a:rPr lang="hu-HU" sz="2400" dirty="0" smtClean="0"/>
              <a:t> állapítja meg a tanítási </a:t>
            </a:r>
            <a:r>
              <a:rPr lang="hu-HU" sz="2400" b="1" dirty="0" smtClean="0"/>
              <a:t>napok számára </a:t>
            </a:r>
            <a:r>
              <a:rPr lang="hu-HU" sz="2400" dirty="0" smtClean="0"/>
              <a:t>vonatkozó előírás betartásával.</a:t>
            </a:r>
            <a:endParaRPr lang="hu-HU" sz="2400" dirty="0" smtClean="0">
              <a:cs typeface="Times New Roman" pitchFamily="18" charset="0"/>
            </a:endParaRPr>
          </a:p>
          <a:p>
            <a:pPr marL="342900" lvl="1" indent="-342900">
              <a:spcBef>
                <a:spcPts val="600"/>
              </a:spcBef>
              <a:buClr>
                <a:schemeClr val="accent1"/>
              </a:buClr>
              <a:buNone/>
            </a:pPr>
            <a:r>
              <a:rPr lang="hu-HU" sz="2000" dirty="0" smtClean="0"/>
              <a:t>(12/2016. (VI. 27.) EMMI rend. 3.§ (1), (2)).</a:t>
            </a:r>
            <a:endParaRPr lang="hu-HU" sz="20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tabLst>
                <a:tab pos="6102350" algn="l"/>
              </a:tabLst>
              <a:defRPr/>
            </a:pPr>
            <a:endParaRPr lang="hu-HU" sz="2500" dirty="0" smtClean="0">
              <a:cs typeface="Times New Roman" pitchFamily="18" charset="0"/>
            </a:endParaRPr>
          </a:p>
          <a:p>
            <a:pPr marL="342900" lvl="1" indent="-34290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hu-H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endParaRPr lang="hu-H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ím 1"/>
          <p:cNvSpPr txBox="1">
            <a:spLocks/>
          </p:cNvSpPr>
          <p:nvPr/>
        </p:nvSpPr>
        <p:spPr bwMode="auto">
          <a:xfrm>
            <a:off x="491613" y="1412776"/>
            <a:ext cx="822960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A69765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9pPr>
          </a:lstStyle>
          <a:p>
            <a:pPr algn="ctr"/>
            <a:r>
              <a:rPr lang="hu-HU" sz="2800" b="1" dirty="0" smtClean="0">
                <a:latin typeface="+mj-lt"/>
              </a:rPr>
              <a:t>Tanítási napokról szóló rendelkezések III. </a:t>
            </a:r>
            <a:endParaRPr lang="hu-HU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2486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5"/>
          <p:cNvSpPr>
            <a:spLocks noGrp="1"/>
          </p:cNvSpPr>
          <p:nvPr>
            <p:ph idx="13"/>
          </p:nvPr>
        </p:nvSpPr>
        <p:spPr>
          <a:xfrm>
            <a:off x="500034" y="2071678"/>
            <a:ext cx="8200491" cy="4500594"/>
          </a:xfrm>
        </p:spPr>
        <p:txBody>
          <a:bodyPr>
            <a:noAutofit/>
          </a:bodyPr>
          <a:lstStyle/>
          <a:p>
            <a:pPr marL="342900" lvl="1" indent="-342900">
              <a:spcBef>
                <a:spcPts val="600"/>
              </a:spcBef>
              <a:buClr>
                <a:schemeClr val="accent1"/>
              </a:buClr>
              <a:buNone/>
            </a:pPr>
            <a:r>
              <a:rPr lang="hu-HU" sz="2400" b="1" dirty="0" smtClean="0"/>
              <a:t>A tanítási napok </a:t>
            </a:r>
            <a:r>
              <a:rPr lang="hu-HU" sz="2400" dirty="0" smtClean="0"/>
              <a:t>száma</a:t>
            </a:r>
            <a:r>
              <a:rPr lang="hu-HU" sz="2400" b="1" dirty="0" smtClean="0"/>
              <a:t> </a:t>
            </a:r>
            <a:r>
              <a:rPr lang="hu-HU" sz="2400" dirty="0" smtClean="0"/>
              <a:t>a </a:t>
            </a:r>
            <a:r>
              <a:rPr lang="hu-HU" sz="2400" b="1" dirty="0" smtClean="0"/>
              <a:t>nappali</a:t>
            </a:r>
            <a:r>
              <a:rPr lang="hu-HU" sz="2400" dirty="0" smtClean="0"/>
              <a:t> oktatás munkarendje szerint működő </a:t>
            </a:r>
          </a:p>
          <a:p>
            <a:pPr marL="342900" lvl="1" indent="-342900">
              <a:spcBef>
                <a:spcPts val="600"/>
              </a:spcBef>
              <a:buClr>
                <a:schemeClr val="accent1"/>
              </a:buClr>
              <a:buNone/>
            </a:pPr>
            <a:r>
              <a:rPr lang="hu-HU" sz="2400" dirty="0" smtClean="0"/>
              <a:t>		szakgimnáziumban </a:t>
            </a:r>
            <a:r>
              <a:rPr lang="hu-HU" sz="2400" b="1" dirty="0" smtClean="0"/>
              <a:t>180</a:t>
            </a:r>
            <a:r>
              <a:rPr lang="hu-HU" sz="2400" dirty="0" smtClean="0"/>
              <a:t> nap</a:t>
            </a:r>
          </a:p>
          <a:p>
            <a:pPr marL="342900" lvl="1" indent="-342900">
              <a:spcBef>
                <a:spcPts val="600"/>
              </a:spcBef>
              <a:buClr>
                <a:schemeClr val="accent1"/>
              </a:buClr>
              <a:buNone/>
            </a:pPr>
            <a:r>
              <a:rPr lang="hu-HU" sz="2400" dirty="0" smtClean="0"/>
              <a:t>		gimnáziumban, szakközépiskolában és 	szakiskolában </a:t>
            </a:r>
            <a:r>
              <a:rPr lang="hu-HU" sz="2400" b="1" dirty="0" smtClean="0"/>
              <a:t>181</a:t>
            </a:r>
            <a:r>
              <a:rPr lang="hu-HU" sz="2400" dirty="0" smtClean="0"/>
              <a:t> nap. </a:t>
            </a:r>
            <a:r>
              <a:rPr lang="hu-HU" sz="2000" i="1" dirty="0" smtClean="0"/>
              <a:t>(12/2016. EMMI rend.: 2.§ (</a:t>
            </a:r>
            <a:r>
              <a:rPr lang="hu-HU" sz="2000" i="1" dirty="0" err="1" smtClean="0"/>
              <a:t>2</a:t>
            </a:r>
            <a:r>
              <a:rPr lang="hu-HU" sz="2000" i="1" dirty="0" smtClean="0"/>
              <a:t>))</a:t>
            </a:r>
          </a:p>
          <a:p>
            <a:pPr marL="342900" lvl="1" indent="-342900">
              <a:spcBef>
                <a:spcPts val="600"/>
              </a:spcBef>
              <a:buClr>
                <a:schemeClr val="accent1"/>
              </a:buClr>
              <a:buNone/>
            </a:pPr>
            <a:r>
              <a:rPr lang="hu-HU" sz="2400" dirty="0" smtClean="0"/>
              <a:t>A tanítási évben - a tanítási </a:t>
            </a:r>
            <a:r>
              <a:rPr lang="hu-HU" sz="2400" b="1" dirty="0" smtClean="0"/>
              <a:t>napokon felül </a:t>
            </a:r>
            <a:r>
              <a:rPr lang="hu-HU" sz="2400" i="1" dirty="0" smtClean="0"/>
              <a:t>- </a:t>
            </a:r>
            <a:r>
              <a:rPr lang="hu-HU" sz="2400" dirty="0" smtClean="0"/>
              <a:t>meghatározott pedagógiai célra a </a:t>
            </a:r>
            <a:r>
              <a:rPr lang="hu-HU" sz="2400" b="1" dirty="0" smtClean="0"/>
              <a:t>nappali</a:t>
            </a:r>
            <a:r>
              <a:rPr lang="hu-HU" sz="2400" dirty="0" smtClean="0"/>
              <a:t> oktatás munkarendje szerint működő gimnáziumban, szakközépiskolában és szakiskolában 6, a szakgimnáziumban 7 munkanapot </a:t>
            </a:r>
            <a:r>
              <a:rPr lang="hu-HU" sz="2400" b="1" dirty="0" smtClean="0"/>
              <a:t>tanítás nélküli munkanapként </a:t>
            </a:r>
            <a:r>
              <a:rPr lang="hu-HU" sz="2400" dirty="0" smtClean="0"/>
              <a:t>használhat fel az iskola. (Munkatervében rögzítenie kell -(</a:t>
            </a:r>
            <a:r>
              <a:rPr lang="hu-HU" sz="2400" i="1" dirty="0" err="1" smtClean="0"/>
              <a:t>Nkt</a:t>
            </a:r>
            <a:r>
              <a:rPr lang="hu-HU" sz="2400" i="1" dirty="0" smtClean="0"/>
              <a:t>. 27.§ (3))</a:t>
            </a:r>
            <a:r>
              <a:rPr lang="hu-HU" sz="2400" dirty="0" smtClean="0"/>
              <a:t>  </a:t>
            </a:r>
            <a:endParaRPr lang="hu-H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endParaRPr lang="hu-H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ím 1"/>
          <p:cNvSpPr txBox="1">
            <a:spLocks/>
          </p:cNvSpPr>
          <p:nvPr/>
        </p:nvSpPr>
        <p:spPr bwMode="auto">
          <a:xfrm>
            <a:off x="500033" y="1412776"/>
            <a:ext cx="8221179" cy="658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A69765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9pPr>
          </a:lstStyle>
          <a:p>
            <a:pPr algn="ctr"/>
            <a:r>
              <a:rPr lang="hu-HU" sz="2800" b="1" dirty="0" smtClean="0">
                <a:latin typeface="+mj-lt"/>
              </a:rPr>
              <a:t>Tanítási napokról szóló rendelkezések IV. </a:t>
            </a:r>
            <a:endParaRPr lang="hu-HU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2486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5"/>
          <p:cNvSpPr>
            <a:spLocks noGrp="1"/>
          </p:cNvSpPr>
          <p:nvPr>
            <p:ph idx="13"/>
          </p:nvPr>
        </p:nvSpPr>
        <p:spPr>
          <a:xfrm>
            <a:off x="500034" y="2071678"/>
            <a:ext cx="8200491" cy="4500594"/>
          </a:xfrm>
        </p:spPr>
        <p:txBody>
          <a:bodyPr>
            <a:noAutofit/>
          </a:bodyPr>
          <a:lstStyle/>
          <a:p>
            <a:endParaRPr lang="hu-HU" dirty="0" smtClean="0"/>
          </a:p>
          <a:p>
            <a:r>
              <a:rPr lang="hu-HU" sz="2400" dirty="0" smtClean="0"/>
              <a:t>A tanítási év </a:t>
            </a:r>
            <a:r>
              <a:rPr lang="hu-HU" sz="2400" b="1" dirty="0" smtClean="0"/>
              <a:t>első féléve </a:t>
            </a:r>
            <a:r>
              <a:rPr lang="hu-HU" sz="2400" dirty="0" smtClean="0"/>
              <a:t>2017. </a:t>
            </a:r>
            <a:r>
              <a:rPr lang="hu-HU" sz="2400" b="1" dirty="0" smtClean="0"/>
              <a:t>január 20-ig </a:t>
            </a:r>
            <a:r>
              <a:rPr lang="hu-HU" sz="2400" dirty="0" smtClean="0"/>
              <a:t>tart. </a:t>
            </a:r>
          </a:p>
          <a:p>
            <a:r>
              <a:rPr lang="hu-HU" sz="2400" dirty="0" smtClean="0"/>
              <a:t>Az iskolák 2017. </a:t>
            </a:r>
            <a:r>
              <a:rPr lang="hu-HU" sz="2400" b="1" dirty="0" smtClean="0"/>
              <a:t>január 27-ig </a:t>
            </a:r>
            <a:r>
              <a:rPr lang="hu-HU" sz="2400" dirty="0" smtClean="0"/>
              <a:t>értesítik a tanulókat, kiskorú tanuló esetén a szülőket az első félévben elért tanulmányi </a:t>
            </a:r>
            <a:r>
              <a:rPr lang="hu-HU" sz="2400" b="1" dirty="0" smtClean="0"/>
              <a:t>eredményekről</a:t>
            </a:r>
            <a:r>
              <a:rPr lang="hu-HU" sz="2400" dirty="0" smtClean="0"/>
              <a:t>. </a:t>
            </a:r>
          </a:p>
          <a:p>
            <a:r>
              <a:rPr lang="hu-HU" sz="2400" dirty="0" smtClean="0"/>
              <a:t>A rendeletben előírt </a:t>
            </a:r>
            <a:r>
              <a:rPr lang="hu-HU" sz="2400" b="1" dirty="0" smtClean="0"/>
              <a:t>első</a:t>
            </a:r>
            <a:r>
              <a:rPr lang="hu-HU" sz="2400" dirty="0" smtClean="0"/>
              <a:t> tanítási naptól történő </a:t>
            </a:r>
            <a:r>
              <a:rPr lang="hu-HU" sz="2400" b="1" dirty="0" smtClean="0"/>
              <a:t>eltérés</a:t>
            </a:r>
            <a:r>
              <a:rPr lang="hu-HU" sz="2400" dirty="0" smtClean="0"/>
              <a:t> </a:t>
            </a:r>
            <a:r>
              <a:rPr lang="hu-HU" sz="2400" b="1" dirty="0" smtClean="0"/>
              <a:t>esetén</a:t>
            </a:r>
            <a:r>
              <a:rPr lang="hu-HU" sz="2400" dirty="0" smtClean="0"/>
              <a:t> (felnőttoktatás, keresztféléves oktatás) az első félév </a:t>
            </a:r>
            <a:r>
              <a:rPr lang="hu-HU" sz="2400" b="1" dirty="0" smtClean="0"/>
              <a:t>utolsó</a:t>
            </a:r>
            <a:r>
              <a:rPr lang="hu-HU" sz="2400" dirty="0" smtClean="0"/>
              <a:t> napját az </a:t>
            </a:r>
            <a:r>
              <a:rPr lang="hu-HU" sz="2400" b="1" dirty="0" smtClean="0"/>
              <a:t>igazgató</a:t>
            </a:r>
            <a:r>
              <a:rPr lang="hu-HU" sz="2400" dirty="0" smtClean="0"/>
              <a:t> állapítja meg. Az értesítést a tanulónak, szülőnek </a:t>
            </a:r>
            <a:r>
              <a:rPr lang="hu-HU" sz="2400" b="1" dirty="0" smtClean="0"/>
              <a:t>ettől a naptól </a:t>
            </a:r>
            <a:r>
              <a:rPr lang="hu-HU" sz="2400" dirty="0" smtClean="0"/>
              <a:t>számított </a:t>
            </a:r>
            <a:r>
              <a:rPr lang="hu-HU" sz="2400" b="1" dirty="0" smtClean="0"/>
              <a:t>öt munkanapon </a:t>
            </a:r>
            <a:r>
              <a:rPr lang="hu-HU" sz="2400" dirty="0" smtClean="0"/>
              <a:t>belül kell megküldeni. </a:t>
            </a:r>
          </a:p>
          <a:p>
            <a:r>
              <a:rPr lang="hu-HU" sz="2000" i="1" dirty="0" smtClean="0"/>
              <a:t>(12/2016. EMMI rend. 4.§ (1))</a:t>
            </a:r>
          </a:p>
          <a:p>
            <a:endParaRPr lang="hu-HU" sz="2400" dirty="0" smtClean="0"/>
          </a:p>
          <a:p>
            <a:pPr marL="342900" lvl="1" indent="-342900">
              <a:spcBef>
                <a:spcPts val="600"/>
              </a:spcBef>
              <a:buClr>
                <a:schemeClr val="accent1"/>
              </a:buClr>
              <a:buNone/>
            </a:pPr>
            <a:endParaRPr lang="hu-H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endParaRPr lang="hu-H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ím 1"/>
          <p:cNvSpPr txBox="1">
            <a:spLocks/>
          </p:cNvSpPr>
          <p:nvPr/>
        </p:nvSpPr>
        <p:spPr bwMode="auto">
          <a:xfrm>
            <a:off x="500033" y="1412776"/>
            <a:ext cx="8221179" cy="658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A69765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9pPr>
          </a:lstStyle>
          <a:p>
            <a:pPr algn="ctr"/>
            <a:r>
              <a:rPr lang="hu-HU" sz="2800" b="1" dirty="0" smtClean="0">
                <a:latin typeface="+mj-lt"/>
              </a:rPr>
              <a:t>A tanév első féléve </a:t>
            </a:r>
            <a:endParaRPr lang="hu-HU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2486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5"/>
          <p:cNvSpPr>
            <a:spLocks noGrp="1"/>
          </p:cNvSpPr>
          <p:nvPr>
            <p:ph idx="13"/>
          </p:nvPr>
        </p:nvSpPr>
        <p:spPr>
          <a:xfrm>
            <a:off x="500034" y="2285992"/>
            <a:ext cx="8200491" cy="4286280"/>
          </a:xfrm>
        </p:spPr>
        <p:txBody>
          <a:bodyPr>
            <a:noAutofit/>
          </a:bodyPr>
          <a:lstStyle/>
          <a:p>
            <a:endParaRPr lang="hu-HU" dirty="0" smtClean="0"/>
          </a:p>
          <a:p>
            <a:r>
              <a:rPr lang="hu-HU" sz="2400" dirty="0" smtClean="0"/>
              <a:t>Az első félév és a tanítási év utolsó napját követő </a:t>
            </a:r>
            <a:r>
              <a:rPr lang="hu-HU" sz="2400" b="1" dirty="0" smtClean="0"/>
              <a:t>tizenöt napon belül</a:t>
            </a:r>
            <a:r>
              <a:rPr lang="hu-HU" sz="2400" dirty="0" smtClean="0"/>
              <a:t> az iskoláknak nevelőtestületi </a:t>
            </a:r>
            <a:r>
              <a:rPr lang="hu-HU" sz="2400" b="1" dirty="0" smtClean="0"/>
              <a:t>értekezleten</a:t>
            </a:r>
            <a:r>
              <a:rPr lang="hu-HU" sz="2400" dirty="0" smtClean="0"/>
              <a:t> el kell végezniük a pedagógiai munka </a:t>
            </a:r>
            <a:r>
              <a:rPr lang="hu-HU" sz="2400" b="1" dirty="0" smtClean="0"/>
              <a:t>elemzését</a:t>
            </a:r>
            <a:r>
              <a:rPr lang="hu-HU" sz="2400" dirty="0" smtClean="0"/>
              <a:t>, </a:t>
            </a:r>
            <a:r>
              <a:rPr lang="hu-HU" sz="2400" b="1" dirty="0" smtClean="0"/>
              <a:t>értékelését</a:t>
            </a:r>
            <a:r>
              <a:rPr lang="hu-HU" sz="2400" dirty="0" smtClean="0"/>
              <a:t>, hatékonyságának vizsgálatát. A nevelőtestületi értekezletről készített </a:t>
            </a:r>
            <a:r>
              <a:rPr lang="hu-HU" sz="2400" b="1" dirty="0" smtClean="0"/>
              <a:t>jegyzőkönyvet</a:t>
            </a:r>
            <a:r>
              <a:rPr lang="hu-HU" sz="2400" dirty="0" smtClean="0"/>
              <a:t> tájékoztatás céljából meg kell küldeni az </a:t>
            </a:r>
            <a:r>
              <a:rPr lang="hu-HU" sz="2400" b="1" dirty="0" smtClean="0"/>
              <a:t>iskolaszéknek</a:t>
            </a:r>
            <a:r>
              <a:rPr lang="hu-HU" sz="2400" dirty="0" smtClean="0"/>
              <a:t>, az </a:t>
            </a:r>
            <a:r>
              <a:rPr lang="hu-HU" sz="2400" b="1" dirty="0" smtClean="0"/>
              <a:t>intézményi tanácsnak </a:t>
            </a:r>
            <a:r>
              <a:rPr lang="hu-HU" sz="2400" dirty="0" smtClean="0"/>
              <a:t>és a </a:t>
            </a:r>
            <a:r>
              <a:rPr lang="hu-HU" sz="2400" b="1" dirty="0" smtClean="0"/>
              <a:t>fenntartónak</a:t>
            </a:r>
            <a:r>
              <a:rPr lang="hu-HU" sz="2400" dirty="0" smtClean="0"/>
              <a:t>.</a:t>
            </a:r>
          </a:p>
          <a:p>
            <a:r>
              <a:rPr lang="hu-HU" sz="2000" i="1" dirty="0" smtClean="0"/>
              <a:t>(12/2016. EMMI rend. 4.§ (2))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endParaRPr lang="hu-H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ím 1"/>
          <p:cNvSpPr txBox="1">
            <a:spLocks/>
          </p:cNvSpPr>
          <p:nvPr/>
        </p:nvSpPr>
        <p:spPr bwMode="auto">
          <a:xfrm>
            <a:off x="500034" y="1412776"/>
            <a:ext cx="8221178" cy="801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85000" lnSpcReduction="1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A69765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9pPr>
          </a:lstStyle>
          <a:p>
            <a:pPr algn="ctr"/>
            <a:r>
              <a:rPr lang="hu-HU" sz="2800" b="1" dirty="0" smtClean="0">
                <a:latin typeface="+mj-lt"/>
              </a:rPr>
              <a:t>A tanév első és második félévének lezárását követő </a:t>
            </a:r>
          </a:p>
          <a:p>
            <a:pPr algn="ctr"/>
            <a:r>
              <a:rPr lang="hu-HU" sz="2800" b="1" dirty="0" smtClean="0">
                <a:latin typeface="+mj-lt"/>
              </a:rPr>
              <a:t>feladat </a:t>
            </a:r>
            <a:endParaRPr lang="hu-HU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2486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5"/>
          <p:cNvSpPr>
            <a:spLocks noGrp="1"/>
          </p:cNvSpPr>
          <p:nvPr>
            <p:ph idx="13"/>
          </p:nvPr>
        </p:nvSpPr>
        <p:spPr>
          <a:xfrm>
            <a:off x="500034" y="1928802"/>
            <a:ext cx="8200491" cy="4643470"/>
          </a:xfrm>
        </p:spPr>
        <p:txBody>
          <a:bodyPr>
            <a:noAutofit/>
          </a:bodyPr>
          <a:lstStyle/>
          <a:p>
            <a:pPr marL="342900" lvl="1" indent="-342900">
              <a:spcBef>
                <a:spcPts val="600"/>
              </a:spcBef>
              <a:buClr>
                <a:schemeClr val="accent1"/>
              </a:buClr>
              <a:buNone/>
            </a:pPr>
            <a:r>
              <a:rPr lang="hu-HU" sz="2200" dirty="0" smtClean="0"/>
              <a:t>A szombat és a vasárnap tanítás nélküli pihenőnap. Tanítás nélküli pihenőnap jár a tanulónak a </a:t>
            </a:r>
            <a:r>
              <a:rPr lang="hu-HU" sz="2200" b="1" dirty="0" smtClean="0"/>
              <a:t>munkaszüneti napokon is</a:t>
            </a:r>
            <a:r>
              <a:rPr lang="hu-HU" sz="2200" dirty="0" smtClean="0"/>
              <a:t>. (</a:t>
            </a:r>
            <a:r>
              <a:rPr lang="hu-HU" sz="2200" i="1" dirty="0" err="1" smtClean="0"/>
              <a:t>Nkt</a:t>
            </a:r>
            <a:r>
              <a:rPr lang="hu-HU" sz="2200" i="1" dirty="0" smtClean="0"/>
              <a:t>. 30.§) </a:t>
            </a:r>
            <a:endParaRPr lang="hu-HU" sz="2200" dirty="0" smtClean="0"/>
          </a:p>
          <a:p>
            <a:pPr marL="342900" lvl="1" indent="-342900">
              <a:spcBef>
                <a:spcPts val="600"/>
              </a:spcBef>
              <a:buClr>
                <a:schemeClr val="accent1"/>
              </a:buClr>
              <a:buNone/>
            </a:pPr>
            <a:r>
              <a:rPr lang="hu-HU" sz="2200" dirty="0" smtClean="0"/>
              <a:t>A jogszabály által országosan egységesen elrendelt munk</a:t>
            </a:r>
            <a:r>
              <a:rPr lang="hu-HU" sz="2200" b="1" dirty="0" smtClean="0"/>
              <a:t>anap-áthelyezést</a:t>
            </a:r>
            <a:r>
              <a:rPr lang="hu-HU" sz="2200" dirty="0" smtClean="0"/>
              <a:t> a nevelési-oktatási intézményekben is alkalmazni kell.</a:t>
            </a:r>
          </a:p>
          <a:p>
            <a:r>
              <a:rPr lang="hu-HU" sz="2200" b="1" dirty="0" smtClean="0">
                <a:latin typeface="+mn-lt"/>
              </a:rPr>
              <a:t>Őszi szünet: </a:t>
            </a:r>
            <a:r>
              <a:rPr lang="hu-HU" sz="2200" dirty="0" smtClean="0">
                <a:latin typeface="+mn-lt"/>
              </a:rPr>
              <a:t>2016. november 2-ától 2016. november 4-ig. A szünet előtti utolsó tanítási nap 2016. október 28. (péntek), a szünet utáni első tanítási nap 2016. november 7. (hétfő).</a:t>
            </a:r>
          </a:p>
          <a:p>
            <a:r>
              <a:rPr lang="hu-HU" sz="2200" b="1" dirty="0" smtClean="0">
                <a:latin typeface="+mn-lt"/>
              </a:rPr>
              <a:t>Téli szünet</a:t>
            </a:r>
            <a:r>
              <a:rPr lang="hu-HU" sz="2200" dirty="0" smtClean="0">
                <a:latin typeface="+mn-lt"/>
              </a:rPr>
              <a:t>: 2016. december 22-től 2017. január 2-ig. A szünet előtti utolsó tanítási nap 2016. december 21. (szerda), a szünet utáni első tanítási nap 2017. január 3. (kedd).</a:t>
            </a:r>
          </a:p>
          <a:p>
            <a:endParaRPr lang="hu-HU" sz="2000" dirty="0" smtClean="0">
              <a:latin typeface="+mn-lt"/>
            </a:endParaRPr>
          </a:p>
          <a:p>
            <a:pPr marL="342900" lvl="1" indent="-342900">
              <a:spcBef>
                <a:spcPts val="600"/>
              </a:spcBef>
              <a:buClr>
                <a:schemeClr val="accent1"/>
              </a:buClr>
              <a:buNone/>
            </a:pPr>
            <a:endParaRPr lang="hu-H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endParaRPr lang="hu-H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ím 1"/>
          <p:cNvSpPr txBox="1">
            <a:spLocks/>
          </p:cNvSpPr>
          <p:nvPr/>
        </p:nvSpPr>
        <p:spPr bwMode="auto">
          <a:xfrm>
            <a:off x="500034" y="1412776"/>
            <a:ext cx="8221178" cy="801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A69765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9pPr>
          </a:lstStyle>
          <a:p>
            <a:pPr algn="ctr"/>
            <a:r>
              <a:rPr lang="hu-HU" sz="2800" b="1" dirty="0" smtClean="0">
                <a:latin typeface="+mj-lt"/>
              </a:rPr>
              <a:t>Tanítási szünetek I. </a:t>
            </a:r>
            <a:endParaRPr lang="hu-HU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2486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5"/>
          <p:cNvSpPr>
            <a:spLocks noGrp="1"/>
          </p:cNvSpPr>
          <p:nvPr>
            <p:ph idx="13"/>
          </p:nvPr>
        </p:nvSpPr>
        <p:spPr>
          <a:xfrm>
            <a:off x="500034" y="2143116"/>
            <a:ext cx="8200491" cy="4071966"/>
          </a:xfrm>
        </p:spPr>
        <p:txBody>
          <a:bodyPr>
            <a:noAutofit/>
          </a:bodyPr>
          <a:lstStyle/>
          <a:p>
            <a:pPr marL="342900" lvl="1" indent="-342900">
              <a:spcBef>
                <a:spcPts val="600"/>
              </a:spcBef>
              <a:buClr>
                <a:schemeClr val="accent1"/>
              </a:buClr>
              <a:buNone/>
            </a:pPr>
            <a:r>
              <a:rPr lang="hu-HU" sz="2200" b="1" dirty="0" smtClean="0"/>
              <a:t>Tavaszi szünet: </a:t>
            </a:r>
            <a:r>
              <a:rPr lang="hu-HU" sz="2200" dirty="0" smtClean="0"/>
              <a:t>2017. április 13-tól 2017. április 18-ig. A szünet előtti utolsó tanítási nap 2017. április 12. (szerda), a szünet utáni első tanítási nap 2017. április 19. (szerda).</a:t>
            </a:r>
          </a:p>
          <a:p>
            <a:pPr marL="342900" lvl="1" indent="-342900">
              <a:spcBef>
                <a:spcPts val="600"/>
              </a:spcBef>
              <a:buClr>
                <a:schemeClr val="accent1"/>
              </a:buClr>
              <a:buNone/>
            </a:pPr>
            <a:endParaRPr lang="hu-HU" sz="2200" dirty="0" smtClean="0"/>
          </a:p>
          <a:p>
            <a:pPr marL="342900" lvl="1" indent="-342900">
              <a:spcBef>
                <a:spcPts val="600"/>
              </a:spcBef>
              <a:buClr>
                <a:schemeClr val="accent1"/>
              </a:buClr>
              <a:buNone/>
            </a:pPr>
            <a:r>
              <a:rPr lang="hu-HU" sz="2200" dirty="0" smtClean="0"/>
              <a:t>Az iskola a fenti szünetek mellett </a:t>
            </a:r>
            <a:r>
              <a:rPr lang="hu-HU" sz="2200" b="1" dirty="0" smtClean="0"/>
              <a:t>más időpontban </a:t>
            </a:r>
            <a:r>
              <a:rPr lang="hu-HU" sz="2200" dirty="0" smtClean="0"/>
              <a:t>is adhat a tanulóknak szünetet, valamint a szünetek kezdő és befejező napját módosíthatja, </a:t>
            </a:r>
          </a:p>
          <a:p>
            <a:pPr marL="342900" lvl="1" indent="-342900">
              <a:spcBef>
                <a:spcPts val="600"/>
              </a:spcBef>
              <a:buClr>
                <a:schemeClr val="accent1"/>
              </a:buClr>
              <a:buNone/>
            </a:pPr>
            <a:r>
              <a:rPr lang="hu-HU" sz="2200" dirty="0" smtClean="0"/>
              <a:t>		- a </a:t>
            </a:r>
            <a:r>
              <a:rPr lang="hu-HU" sz="2200" b="1" dirty="0" smtClean="0"/>
              <a:t>tanítási</a:t>
            </a:r>
            <a:r>
              <a:rPr lang="hu-HU" sz="2200" dirty="0" smtClean="0"/>
              <a:t> </a:t>
            </a:r>
            <a:r>
              <a:rPr lang="hu-HU" sz="2200" b="1" dirty="0" smtClean="0"/>
              <a:t>év</a:t>
            </a:r>
            <a:r>
              <a:rPr lang="hu-HU" sz="2200" dirty="0" smtClean="0"/>
              <a:t> kezdő és befejező napjának </a:t>
            </a:r>
            <a:r>
              <a:rPr lang="hu-HU" sz="2200" b="1" dirty="0" smtClean="0"/>
              <a:t>változatlanul</a:t>
            </a:r>
            <a:r>
              <a:rPr lang="hu-HU" sz="2200" dirty="0" smtClean="0"/>
              <a:t> hagyásával, </a:t>
            </a:r>
          </a:p>
          <a:p>
            <a:pPr marL="342900" lvl="1" indent="-342900">
              <a:spcBef>
                <a:spcPts val="600"/>
              </a:spcBef>
              <a:buClr>
                <a:schemeClr val="accent1"/>
              </a:buClr>
              <a:buNone/>
            </a:pPr>
            <a:r>
              <a:rPr lang="hu-HU" sz="2200" dirty="0" smtClean="0"/>
              <a:t>		- az </a:t>
            </a:r>
            <a:r>
              <a:rPr lang="hu-HU" sz="2200" dirty="0" err="1" smtClean="0"/>
              <a:t>Nkt.-ban</a:t>
            </a:r>
            <a:r>
              <a:rPr lang="hu-HU" sz="2200" dirty="0" smtClean="0"/>
              <a:t> előírtak szerint a </a:t>
            </a:r>
            <a:r>
              <a:rPr lang="hu-HU" sz="2200" b="1" dirty="0" smtClean="0"/>
              <a:t>heti pihenőnapon </a:t>
            </a:r>
            <a:r>
              <a:rPr lang="hu-HU" sz="2200" dirty="0" smtClean="0"/>
              <a:t>tartott tanítással.</a:t>
            </a:r>
            <a:endParaRPr lang="hu-H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ím 1"/>
          <p:cNvSpPr txBox="1">
            <a:spLocks/>
          </p:cNvSpPr>
          <p:nvPr/>
        </p:nvSpPr>
        <p:spPr bwMode="auto">
          <a:xfrm>
            <a:off x="571472" y="1412776"/>
            <a:ext cx="8149740" cy="587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A69765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9pPr>
          </a:lstStyle>
          <a:p>
            <a:pPr algn="ctr"/>
            <a:r>
              <a:rPr lang="hu-HU" sz="2800" b="1" dirty="0" smtClean="0">
                <a:latin typeface="+mj-lt"/>
              </a:rPr>
              <a:t>Tanítási szünetek II. </a:t>
            </a:r>
            <a:endParaRPr lang="hu-HU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2486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5"/>
          <p:cNvSpPr>
            <a:spLocks noGrp="1"/>
          </p:cNvSpPr>
          <p:nvPr>
            <p:ph idx="13"/>
          </p:nvPr>
        </p:nvSpPr>
        <p:spPr>
          <a:xfrm>
            <a:off x="500034" y="2143116"/>
            <a:ext cx="8200491" cy="4071966"/>
          </a:xfrm>
        </p:spPr>
        <p:txBody>
          <a:bodyPr>
            <a:noAutofit/>
          </a:bodyPr>
          <a:lstStyle/>
          <a:p>
            <a:r>
              <a:rPr lang="hu-HU" sz="2000" b="1" dirty="0" smtClean="0"/>
              <a:t>Országos tanulmányi és tehetséggondozó versenyek</a:t>
            </a:r>
          </a:p>
          <a:p>
            <a:pPr>
              <a:buFont typeface="Arial" pitchFamily="34" charset="0"/>
              <a:buChar char="•"/>
            </a:pPr>
            <a:r>
              <a:rPr lang="hu-HU" sz="2000" dirty="0" smtClean="0"/>
              <a:t> az oktatásért felelős miniszter által meghirdetett és finanszírozott</a:t>
            </a:r>
          </a:p>
          <a:p>
            <a:r>
              <a:rPr lang="hu-HU" sz="2000" dirty="0" smtClean="0"/>
              <a:t>	 Országos Középiskolai Tanulmányi Verseny (</a:t>
            </a:r>
            <a:r>
              <a:rPr lang="hu-HU" sz="2000" b="1" dirty="0" smtClean="0"/>
              <a:t>OKTV</a:t>
            </a:r>
            <a:r>
              <a:rPr lang="hu-HU" sz="2000" dirty="0" smtClean="0"/>
              <a:t>),</a:t>
            </a:r>
          </a:p>
          <a:p>
            <a:pPr>
              <a:buFont typeface="Arial" pitchFamily="34" charset="0"/>
              <a:buChar char="•"/>
            </a:pPr>
            <a:r>
              <a:rPr lang="hu-HU" sz="2000" dirty="0" smtClean="0"/>
              <a:t>az oktatásért felelős miniszter által meghirdetett és anyagilag támogatott országos szervezésű </a:t>
            </a:r>
            <a:r>
              <a:rPr lang="hu-HU" sz="2000" b="1" dirty="0" err="1" smtClean="0"/>
              <a:t>diáksportverseny</a:t>
            </a:r>
            <a:r>
              <a:rPr lang="hu-HU" sz="2000" dirty="0" smtClean="0"/>
              <a:t>, </a:t>
            </a:r>
            <a:r>
              <a:rPr lang="hu-HU" sz="2000" b="1" dirty="0" smtClean="0"/>
              <a:t>diákolimpia</a:t>
            </a:r>
            <a:r>
              <a:rPr lang="hu-HU" sz="2000" dirty="0" smtClean="0"/>
              <a:t>,</a:t>
            </a:r>
          </a:p>
          <a:p>
            <a:r>
              <a:rPr lang="hu-HU" sz="2000" dirty="0" smtClean="0"/>
              <a:t>	 </a:t>
            </a:r>
            <a:r>
              <a:rPr lang="hu-HU" sz="2000" b="1" dirty="0" smtClean="0"/>
              <a:t>sajátos nevelési igényű </a:t>
            </a:r>
            <a:r>
              <a:rPr lang="hu-HU" sz="2000" dirty="0" smtClean="0"/>
              <a:t>tanulók részére szervezett országos tanulmányi verseny,országos művészeti tanulmányi verseny</a:t>
            </a:r>
          </a:p>
          <a:p>
            <a:pPr>
              <a:buFont typeface="Arial" pitchFamily="34" charset="0"/>
              <a:buChar char="•"/>
            </a:pPr>
            <a:r>
              <a:rPr lang="hu-HU" sz="2000" dirty="0" smtClean="0"/>
              <a:t> a szakképzésért és felnőttképzésért felelős miniszter által szervezett </a:t>
            </a:r>
            <a:r>
              <a:rPr lang="hu-HU" sz="2000" b="1" dirty="0" smtClean="0"/>
              <a:t>ágazati szakmai érettségi vizsgatárgyak </a:t>
            </a:r>
            <a:r>
              <a:rPr lang="hu-HU" sz="2000" dirty="0" smtClean="0"/>
              <a:t>versenye</a:t>
            </a:r>
          </a:p>
          <a:p>
            <a:pPr>
              <a:buFont typeface="Arial" pitchFamily="34" charset="0"/>
              <a:buChar char="•"/>
            </a:pPr>
            <a:r>
              <a:rPr lang="hu-HU" sz="2000" dirty="0" smtClean="0"/>
              <a:t>a </a:t>
            </a:r>
            <a:r>
              <a:rPr lang="hu-HU" sz="2000" b="1" dirty="0" smtClean="0"/>
              <a:t>szakképesítésért felelős </a:t>
            </a:r>
            <a:r>
              <a:rPr lang="hu-HU" sz="2000" dirty="0" smtClean="0"/>
              <a:t>miniszterek által meghirdetett </a:t>
            </a:r>
            <a:r>
              <a:rPr lang="hu-HU" sz="2000" b="1" dirty="0" smtClean="0"/>
              <a:t>szakmai tanulmányi versenyek</a:t>
            </a:r>
          </a:p>
          <a:p>
            <a:r>
              <a:rPr lang="hu-HU" sz="1800" i="1" dirty="0" smtClean="0"/>
              <a:t>20/2012. (VIII. 31.) EMMI rend. 183.§ (1)</a:t>
            </a:r>
            <a:endParaRPr lang="hu-HU" sz="1800" i="1" dirty="0"/>
          </a:p>
        </p:txBody>
      </p:sp>
      <p:sp>
        <p:nvSpPr>
          <p:cNvPr id="4" name="Cím 1"/>
          <p:cNvSpPr txBox="1">
            <a:spLocks/>
          </p:cNvSpPr>
          <p:nvPr/>
        </p:nvSpPr>
        <p:spPr bwMode="auto">
          <a:xfrm>
            <a:off x="571472" y="1412776"/>
            <a:ext cx="8149740" cy="587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A69765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9pPr>
          </a:lstStyle>
          <a:p>
            <a:pPr algn="ctr"/>
            <a:r>
              <a:rPr lang="hu-HU" sz="2800" b="1" dirty="0" smtClean="0">
                <a:latin typeface="+mj-lt"/>
              </a:rPr>
              <a:t>Tanulmányi versenyek I. </a:t>
            </a:r>
            <a:endParaRPr lang="hu-HU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2486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5"/>
          <p:cNvSpPr>
            <a:spLocks noGrp="1"/>
          </p:cNvSpPr>
          <p:nvPr>
            <p:ph idx="13"/>
          </p:nvPr>
        </p:nvSpPr>
        <p:spPr>
          <a:xfrm>
            <a:off x="500034" y="2143116"/>
            <a:ext cx="8200491" cy="4071966"/>
          </a:xfrm>
        </p:spPr>
        <p:txBody>
          <a:bodyPr>
            <a:noAutofit/>
          </a:bodyPr>
          <a:lstStyle/>
          <a:p>
            <a:r>
              <a:rPr lang="hu-HU" sz="2000" dirty="0" smtClean="0">
                <a:latin typeface="+mn-lt"/>
              </a:rPr>
              <a:t>A tanév rendjét kiadó rendelet </a:t>
            </a:r>
            <a:r>
              <a:rPr lang="hu-HU" sz="2000" b="1" dirty="0" smtClean="0">
                <a:latin typeface="+mn-lt"/>
              </a:rPr>
              <a:t>3. melléklete </a:t>
            </a:r>
            <a:r>
              <a:rPr lang="hu-HU" sz="2000" dirty="0" smtClean="0">
                <a:latin typeface="+mn-lt"/>
              </a:rPr>
              <a:t>tartalmazza:</a:t>
            </a:r>
          </a:p>
          <a:p>
            <a:r>
              <a:rPr lang="hu-HU" sz="2000" dirty="0" smtClean="0">
                <a:latin typeface="+mn-lt"/>
              </a:rPr>
              <a:t>azoknak a tanulmányi versenyeknek a jegyzékét, amelyeket az </a:t>
            </a:r>
            <a:r>
              <a:rPr lang="hu-HU" sz="2000" b="1" dirty="0" smtClean="0">
                <a:latin typeface="+mn-lt"/>
              </a:rPr>
              <a:t>oktatásért felelős miniszter hirdet </a:t>
            </a:r>
            <a:r>
              <a:rPr lang="hu-HU" sz="2000" dirty="0" smtClean="0">
                <a:latin typeface="+mn-lt"/>
              </a:rPr>
              <a:t>meg, és amelyeket anyagilag és szakmailag támogat.</a:t>
            </a:r>
            <a:r>
              <a:rPr lang="hu-HU" sz="2000" dirty="0" smtClean="0"/>
              <a:t> </a:t>
            </a:r>
          </a:p>
          <a:p>
            <a:r>
              <a:rPr lang="hu-HU" sz="2000" b="1" dirty="0" smtClean="0">
                <a:latin typeface="+mn-lt"/>
              </a:rPr>
              <a:t>Az iskola a munkatervében meghatározza </a:t>
            </a:r>
            <a:r>
              <a:rPr lang="hu-HU" sz="2000" dirty="0" smtClean="0">
                <a:latin typeface="+mn-lt"/>
              </a:rPr>
              <a:t>azokat a tanulmányi versenyeket, amelyekre felkészíti a tanulókat.</a:t>
            </a:r>
          </a:p>
          <a:p>
            <a:r>
              <a:rPr lang="hu-HU" sz="2000" dirty="0" smtClean="0">
                <a:latin typeface="+mn-lt"/>
              </a:rPr>
              <a:t>Az iskola a </a:t>
            </a:r>
            <a:r>
              <a:rPr lang="hu-HU" sz="2000" b="1" dirty="0" smtClean="0">
                <a:latin typeface="+mn-lt"/>
              </a:rPr>
              <a:t>jegyzékben nem szereplő </a:t>
            </a:r>
            <a:r>
              <a:rPr lang="hu-HU" sz="2000" dirty="0" smtClean="0">
                <a:latin typeface="+mn-lt"/>
              </a:rPr>
              <a:t>tanulmányi versenyre, továbbá </a:t>
            </a:r>
            <a:r>
              <a:rPr lang="hu-HU" sz="2000" b="1" dirty="0" smtClean="0">
                <a:latin typeface="+mn-lt"/>
              </a:rPr>
              <a:t>diákolimpiára történő felkészítést </a:t>
            </a:r>
            <a:r>
              <a:rPr lang="hu-HU" sz="2000" dirty="0" smtClean="0">
                <a:latin typeface="+mn-lt"/>
              </a:rPr>
              <a:t>akkor építheti be a munkatervébe, ha azzal az </a:t>
            </a:r>
            <a:r>
              <a:rPr lang="hu-HU" sz="2000" b="1" dirty="0" smtClean="0">
                <a:latin typeface="+mn-lt"/>
              </a:rPr>
              <a:t>iskolaszék</a:t>
            </a:r>
            <a:r>
              <a:rPr lang="hu-HU" sz="2000" dirty="0" smtClean="0">
                <a:latin typeface="+mn-lt"/>
              </a:rPr>
              <a:t>, ennek hiányában az iskolai </a:t>
            </a:r>
            <a:r>
              <a:rPr lang="hu-HU" sz="2000" b="1" dirty="0" smtClean="0">
                <a:latin typeface="+mn-lt"/>
              </a:rPr>
              <a:t>szülői szervezet</a:t>
            </a:r>
            <a:r>
              <a:rPr lang="hu-HU" sz="2000" dirty="0" smtClean="0">
                <a:latin typeface="+mn-lt"/>
              </a:rPr>
              <a:t>, az iskolai </a:t>
            </a:r>
            <a:r>
              <a:rPr lang="hu-HU" sz="2000" b="1" dirty="0" smtClean="0">
                <a:latin typeface="+mn-lt"/>
              </a:rPr>
              <a:t>diákönkormányzat</a:t>
            </a:r>
            <a:r>
              <a:rPr lang="hu-HU" sz="2000" dirty="0" smtClean="0">
                <a:latin typeface="+mn-lt"/>
              </a:rPr>
              <a:t> és az </a:t>
            </a:r>
            <a:r>
              <a:rPr lang="hu-HU" sz="2000" b="1" dirty="0" smtClean="0">
                <a:latin typeface="+mn-lt"/>
              </a:rPr>
              <a:t>intézményi tanács</a:t>
            </a:r>
            <a:r>
              <a:rPr lang="hu-HU" sz="2000" dirty="0" smtClean="0">
                <a:latin typeface="+mn-lt"/>
              </a:rPr>
              <a:t> véleményének kikérését </a:t>
            </a:r>
            <a:r>
              <a:rPr lang="hu-HU" sz="2000" b="1" dirty="0" smtClean="0">
                <a:latin typeface="+mn-lt"/>
              </a:rPr>
              <a:t>követően a fenntartó egyetért</a:t>
            </a:r>
            <a:r>
              <a:rPr lang="hu-HU" sz="2000" dirty="0" smtClean="0">
                <a:latin typeface="+mn-lt"/>
              </a:rPr>
              <a:t>.</a:t>
            </a:r>
            <a:endParaRPr lang="hu-HU" sz="2000" dirty="0">
              <a:latin typeface="+mn-lt"/>
            </a:endParaRPr>
          </a:p>
        </p:txBody>
      </p:sp>
      <p:sp>
        <p:nvSpPr>
          <p:cNvPr id="4" name="Cím 1"/>
          <p:cNvSpPr txBox="1">
            <a:spLocks/>
          </p:cNvSpPr>
          <p:nvPr/>
        </p:nvSpPr>
        <p:spPr bwMode="auto">
          <a:xfrm>
            <a:off x="571472" y="1412776"/>
            <a:ext cx="8149740" cy="587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A69765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9pPr>
          </a:lstStyle>
          <a:p>
            <a:pPr algn="ctr"/>
            <a:r>
              <a:rPr lang="hu-HU" sz="2800" b="1" dirty="0" smtClean="0">
                <a:latin typeface="+mj-lt"/>
              </a:rPr>
              <a:t>Tanulmányi versenyek II. </a:t>
            </a:r>
            <a:endParaRPr lang="hu-HU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2486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5"/>
          <p:cNvSpPr>
            <a:spLocks noGrp="1"/>
          </p:cNvSpPr>
          <p:nvPr>
            <p:ph idx="13"/>
          </p:nvPr>
        </p:nvSpPr>
        <p:spPr>
          <a:xfrm>
            <a:off x="500034" y="2143116"/>
            <a:ext cx="8200491" cy="4071966"/>
          </a:xfrm>
        </p:spPr>
        <p:txBody>
          <a:bodyPr>
            <a:noAutofit/>
          </a:bodyPr>
          <a:lstStyle/>
          <a:p>
            <a:r>
              <a:rPr lang="hu-HU" sz="2400" b="1" dirty="0" smtClean="0">
                <a:latin typeface="+mn-lt"/>
              </a:rPr>
              <a:t>Szakmai tanulmányi versenyek</a:t>
            </a:r>
          </a:p>
          <a:p>
            <a:r>
              <a:rPr lang="hu-HU" sz="2400" dirty="0" smtClean="0">
                <a:latin typeface="+mn-lt"/>
              </a:rPr>
              <a:t>A </a:t>
            </a:r>
            <a:r>
              <a:rPr lang="hu-HU" sz="2400" u="sng" dirty="0" smtClean="0">
                <a:latin typeface="+mn-lt"/>
              </a:rPr>
              <a:t>szakképesítésért</a:t>
            </a:r>
            <a:r>
              <a:rPr lang="hu-HU" sz="2400" dirty="0" smtClean="0">
                <a:latin typeface="+mn-lt"/>
              </a:rPr>
              <a:t> felelős miniszter felhívása a Magyar Közlöny mellékleteként megjelenő </a:t>
            </a:r>
            <a:r>
              <a:rPr lang="hu-HU" sz="2400" b="1" dirty="0" smtClean="0">
                <a:latin typeface="+mn-lt"/>
              </a:rPr>
              <a:t>Hivatalos Értesítőben </a:t>
            </a:r>
            <a:r>
              <a:rPr lang="hu-HU" sz="2400" dirty="0" smtClean="0">
                <a:latin typeface="+mn-lt"/>
              </a:rPr>
              <a:t>jelenik meg </a:t>
            </a:r>
            <a:r>
              <a:rPr lang="hu-HU" sz="2400" b="1" dirty="0" smtClean="0">
                <a:latin typeface="+mn-lt"/>
              </a:rPr>
              <a:t>2016. november 18-ig</a:t>
            </a:r>
            <a:r>
              <a:rPr lang="hu-HU" sz="2400" dirty="0" smtClean="0">
                <a:latin typeface="+mn-lt"/>
              </a:rPr>
              <a:t>, </a:t>
            </a:r>
          </a:p>
          <a:p>
            <a:r>
              <a:rPr lang="hu-HU" sz="2400" dirty="0" smtClean="0">
                <a:latin typeface="+mn-lt"/>
              </a:rPr>
              <a:t>a felhívás a kormányzati portálon is közzétételre kerül.</a:t>
            </a:r>
          </a:p>
          <a:p>
            <a:r>
              <a:rPr lang="hu-HU" sz="2400" i="1" dirty="0" smtClean="0"/>
              <a:t>Szt. 73.§ (2) h) A szakképesítésért felelős miniszter az ágazatába tartozó szakképesítések tekintetében gondoskodik az országos szakmai tanulmányi versenyek szervezéséről</a:t>
            </a:r>
          </a:p>
          <a:p>
            <a:r>
              <a:rPr lang="hu-HU" sz="2400" dirty="0" smtClean="0"/>
              <a:t>Szakma Sztár </a:t>
            </a:r>
            <a:r>
              <a:rPr lang="hu-HU" sz="2400" b="1" dirty="0" smtClean="0"/>
              <a:t>várható</a:t>
            </a:r>
            <a:r>
              <a:rPr lang="hu-HU" sz="2400" dirty="0" smtClean="0"/>
              <a:t> időpontja április 24-26. </a:t>
            </a:r>
            <a:endParaRPr lang="hu-HU" sz="2400" i="1" dirty="0" smtClean="0"/>
          </a:p>
          <a:p>
            <a:endParaRPr lang="hu-HU" sz="2400" dirty="0">
              <a:latin typeface="+mn-lt"/>
            </a:endParaRPr>
          </a:p>
        </p:txBody>
      </p:sp>
      <p:sp>
        <p:nvSpPr>
          <p:cNvPr id="4" name="Cím 1"/>
          <p:cNvSpPr txBox="1">
            <a:spLocks/>
          </p:cNvSpPr>
          <p:nvPr/>
        </p:nvSpPr>
        <p:spPr bwMode="auto">
          <a:xfrm>
            <a:off x="571472" y="1412776"/>
            <a:ext cx="8149740" cy="587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A69765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9pPr>
          </a:lstStyle>
          <a:p>
            <a:pPr algn="ctr"/>
            <a:r>
              <a:rPr lang="hu-HU" sz="2800" b="1" dirty="0" smtClean="0">
                <a:latin typeface="+mj-lt"/>
              </a:rPr>
              <a:t>Tanulmányi versenyek III. </a:t>
            </a:r>
            <a:endParaRPr lang="hu-HU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2486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5"/>
          <p:cNvSpPr>
            <a:spLocks noGrp="1"/>
          </p:cNvSpPr>
          <p:nvPr>
            <p:ph idx="13"/>
          </p:nvPr>
        </p:nvSpPr>
        <p:spPr>
          <a:xfrm>
            <a:off x="500034" y="2143116"/>
            <a:ext cx="8200491" cy="4071966"/>
          </a:xfrm>
        </p:spPr>
        <p:txBody>
          <a:bodyPr>
            <a:noAutofit/>
          </a:bodyPr>
          <a:lstStyle/>
          <a:p>
            <a:r>
              <a:rPr lang="hu-HU" sz="2200" b="1" dirty="0" smtClean="0"/>
              <a:t>2016. októberi vizsgaidőszak</a:t>
            </a:r>
          </a:p>
          <a:p>
            <a:r>
              <a:rPr lang="hu-HU" sz="2200" b="1" dirty="0" smtClean="0"/>
              <a:t>október 14. és 27</a:t>
            </a:r>
            <a:r>
              <a:rPr lang="hu-HU" sz="2200" dirty="0" smtClean="0"/>
              <a:t>. között: emelt és középszintű vizsgák az </a:t>
            </a:r>
            <a:r>
              <a:rPr lang="hu-HU" sz="2200" b="1" dirty="0" smtClean="0"/>
              <a:t>érettségi vizsgatárgyakból </a:t>
            </a:r>
            <a:r>
              <a:rPr lang="hu-HU" sz="2200" dirty="0" smtClean="0"/>
              <a:t>a tanév rendjét tartalmazó rendelet  1. mellékletében meghatározott időpontokban</a:t>
            </a:r>
          </a:p>
          <a:p>
            <a:r>
              <a:rPr lang="hu-HU" sz="2200" b="1" dirty="0" smtClean="0"/>
              <a:t>szakmai előkészítő tárgyakból </a:t>
            </a:r>
            <a:r>
              <a:rPr lang="hu-HU" sz="2200" dirty="0" smtClean="0"/>
              <a:t>írásbeli vizsgák </a:t>
            </a:r>
          </a:p>
          <a:p>
            <a:r>
              <a:rPr lang="hu-HU" sz="2200" dirty="0" smtClean="0"/>
              <a:t>emelt szinten 2016. október 17. 14 óra</a:t>
            </a:r>
          </a:p>
          <a:p>
            <a:r>
              <a:rPr lang="hu-HU" sz="2200" dirty="0" smtClean="0"/>
              <a:t>középszinten 2016. október 17. 14 óra</a:t>
            </a:r>
          </a:p>
          <a:p>
            <a:r>
              <a:rPr lang="hu-HU" sz="2200" dirty="0" smtClean="0"/>
              <a:t>szóbeli vizsgák</a:t>
            </a:r>
          </a:p>
          <a:p>
            <a:r>
              <a:rPr lang="hu-HU" sz="2200" dirty="0" smtClean="0"/>
              <a:t>emelt szint 2016. november 10-14.</a:t>
            </a:r>
          </a:p>
          <a:p>
            <a:r>
              <a:rPr lang="hu-HU" sz="2200" dirty="0" smtClean="0"/>
              <a:t>középszint 2016. november 21-25.</a:t>
            </a:r>
          </a:p>
          <a:p>
            <a:endParaRPr lang="hu-HU" sz="2400" dirty="0" smtClean="0"/>
          </a:p>
          <a:p>
            <a:endParaRPr lang="hu-HU" sz="2400" dirty="0">
              <a:latin typeface="+mn-lt"/>
            </a:endParaRPr>
          </a:p>
        </p:txBody>
      </p:sp>
      <p:sp>
        <p:nvSpPr>
          <p:cNvPr id="4" name="Cím 1"/>
          <p:cNvSpPr txBox="1">
            <a:spLocks/>
          </p:cNvSpPr>
          <p:nvPr/>
        </p:nvSpPr>
        <p:spPr bwMode="auto">
          <a:xfrm>
            <a:off x="571472" y="1412776"/>
            <a:ext cx="8149740" cy="587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A69765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9pPr>
          </a:lstStyle>
          <a:p>
            <a:pPr algn="ctr"/>
            <a:r>
              <a:rPr lang="hu-HU" sz="2800" b="1" dirty="0" smtClean="0">
                <a:latin typeface="+mj-lt"/>
              </a:rPr>
              <a:t>Érettségi vizsgák I. </a:t>
            </a:r>
            <a:endParaRPr lang="hu-HU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2486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5"/>
          <p:cNvSpPr>
            <a:spLocks noGrp="1"/>
          </p:cNvSpPr>
          <p:nvPr>
            <p:ph idx="13"/>
          </p:nvPr>
        </p:nvSpPr>
        <p:spPr>
          <a:xfrm>
            <a:off x="500034" y="2143116"/>
            <a:ext cx="8200491" cy="4071966"/>
          </a:xfrm>
        </p:spPr>
        <p:txBody>
          <a:bodyPr>
            <a:noAutofit/>
          </a:bodyPr>
          <a:lstStyle/>
          <a:p>
            <a:r>
              <a:rPr lang="hu-HU" sz="2400" b="1" dirty="0" smtClean="0"/>
              <a:t>2017. május-júniusi vizsgaidőszak</a:t>
            </a:r>
          </a:p>
          <a:p>
            <a:r>
              <a:rPr lang="hu-HU" sz="2400" b="1" dirty="0" smtClean="0"/>
              <a:t>május 5-26</a:t>
            </a:r>
            <a:r>
              <a:rPr lang="hu-HU" sz="2400" dirty="0" smtClean="0"/>
              <a:t>. között: emelt és középszintű </a:t>
            </a:r>
            <a:r>
              <a:rPr lang="hu-HU" sz="2400" b="1" dirty="0" smtClean="0"/>
              <a:t>írásbeli </a:t>
            </a:r>
            <a:r>
              <a:rPr lang="hu-HU" sz="2400" dirty="0" smtClean="0"/>
              <a:t>vizsgák a </a:t>
            </a:r>
            <a:r>
              <a:rPr lang="hu-HU" sz="2400" b="1" dirty="0" smtClean="0"/>
              <a:t>kötelező és választható </a:t>
            </a:r>
            <a:r>
              <a:rPr lang="hu-HU" sz="2400" dirty="0" smtClean="0"/>
              <a:t>érettségi vizsgatárgyakból a tanév rendjét meghatározó rendelet 1. mellékletében meghatározott időpontokban</a:t>
            </a:r>
          </a:p>
          <a:p>
            <a:r>
              <a:rPr lang="hu-HU" sz="2400" b="1" i="1" dirty="0" smtClean="0"/>
              <a:t>ágazati és ágazaton kívüli szakmai vizsgatárgyak </a:t>
            </a:r>
            <a:r>
              <a:rPr lang="hu-HU" sz="2400" dirty="0" smtClean="0"/>
              <a:t>vizsgája</a:t>
            </a:r>
            <a:r>
              <a:rPr lang="hu-HU" sz="2400" b="1" i="1" dirty="0" smtClean="0"/>
              <a:t> emelt szinten</a:t>
            </a:r>
            <a:r>
              <a:rPr lang="hu-HU" sz="2400" dirty="0" smtClean="0"/>
              <a:t>: május </a:t>
            </a:r>
            <a:r>
              <a:rPr lang="hu-HU" sz="2400" b="1" dirty="0" smtClean="0"/>
              <a:t>17</a:t>
            </a:r>
            <a:r>
              <a:rPr lang="hu-HU" sz="2400" dirty="0" smtClean="0"/>
              <a:t>. 8 óra</a:t>
            </a:r>
          </a:p>
          <a:p>
            <a:r>
              <a:rPr lang="hu-HU" sz="2400" b="1" dirty="0" smtClean="0"/>
              <a:t>szóbeli</a:t>
            </a:r>
            <a:r>
              <a:rPr lang="hu-HU" sz="2400" dirty="0" smtClean="0"/>
              <a:t> vizsgák emelt szinten június 8-15., középszinten június 19-30 között</a:t>
            </a:r>
          </a:p>
          <a:p>
            <a:endParaRPr lang="hu-HU" sz="2400" dirty="0">
              <a:latin typeface="+mn-lt"/>
            </a:endParaRPr>
          </a:p>
        </p:txBody>
      </p:sp>
      <p:sp>
        <p:nvSpPr>
          <p:cNvPr id="4" name="Cím 1"/>
          <p:cNvSpPr txBox="1">
            <a:spLocks/>
          </p:cNvSpPr>
          <p:nvPr/>
        </p:nvSpPr>
        <p:spPr bwMode="auto">
          <a:xfrm>
            <a:off x="571472" y="1412776"/>
            <a:ext cx="8149740" cy="587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A69765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9pPr>
          </a:lstStyle>
          <a:p>
            <a:pPr algn="ctr"/>
            <a:r>
              <a:rPr lang="hu-HU" sz="2800" b="1" dirty="0" smtClean="0">
                <a:latin typeface="+mj-lt"/>
              </a:rPr>
              <a:t>Érettségi vizsgák II. </a:t>
            </a:r>
            <a:endParaRPr lang="hu-HU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2486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5"/>
          <p:cNvSpPr>
            <a:spLocks noGrp="1"/>
          </p:cNvSpPr>
          <p:nvPr>
            <p:ph idx="13"/>
          </p:nvPr>
        </p:nvSpPr>
        <p:spPr>
          <a:xfrm>
            <a:off x="500034" y="2000240"/>
            <a:ext cx="8200491" cy="4429156"/>
          </a:xfrm>
        </p:spPr>
        <p:txBody>
          <a:bodyPr>
            <a:noAutofit/>
          </a:bodyPr>
          <a:lstStyle/>
          <a:p>
            <a:r>
              <a:rPr lang="hu-HU" sz="2000" b="1" dirty="0" smtClean="0"/>
              <a:t>Szakgimnáziumokban, szakközépiskolákban, szakiskolákban</a:t>
            </a:r>
            <a:r>
              <a:rPr lang="hu-HU" sz="2000" dirty="0" smtClean="0"/>
              <a:t>:</a:t>
            </a:r>
          </a:p>
          <a:p>
            <a:r>
              <a:rPr lang="hu-HU" sz="2000" dirty="0" smtClean="0"/>
              <a:t>  2016. </a:t>
            </a:r>
            <a:r>
              <a:rPr lang="hu-HU" sz="2000" b="1" dirty="0" smtClean="0"/>
              <a:t>október 3–7</a:t>
            </a:r>
            <a:r>
              <a:rPr lang="hu-HU" sz="2000" dirty="0" smtClean="0"/>
              <a:t>. 8.00-tól írásbeli vizsgarész, írásbeli és interaktív vizsgatevékenység</a:t>
            </a:r>
          </a:p>
          <a:p>
            <a:r>
              <a:rPr lang="hu-HU" sz="2000" dirty="0" smtClean="0"/>
              <a:t>     2016. </a:t>
            </a:r>
            <a:r>
              <a:rPr lang="hu-HU" sz="2000" b="1" dirty="0" smtClean="0"/>
              <a:t>október</a:t>
            </a:r>
            <a:r>
              <a:rPr lang="hu-HU" sz="2000" dirty="0" smtClean="0"/>
              <a:t>: szóbeli és gyakorlati vizsgarész, valamint szóbeli és gyakorlati vizsgatevékenység</a:t>
            </a:r>
          </a:p>
          <a:p>
            <a:r>
              <a:rPr lang="hu-HU" sz="2000" dirty="0" smtClean="0"/>
              <a:t>  2017. </a:t>
            </a:r>
            <a:r>
              <a:rPr lang="hu-HU" sz="2000" b="1" dirty="0" smtClean="0"/>
              <a:t>február 6–10</a:t>
            </a:r>
            <a:r>
              <a:rPr lang="hu-HU" sz="2000" dirty="0" smtClean="0"/>
              <a:t>. 8.00-tól írásbeli vizsgarész, írásbeli és interaktív vizsgatevékenység:</a:t>
            </a:r>
          </a:p>
          <a:p>
            <a:r>
              <a:rPr lang="hu-HU" sz="2000" dirty="0" smtClean="0"/>
              <a:t>   2017. </a:t>
            </a:r>
            <a:r>
              <a:rPr lang="hu-HU" sz="2000" b="1" dirty="0" smtClean="0"/>
              <a:t>február–március: </a:t>
            </a:r>
            <a:r>
              <a:rPr lang="hu-HU" sz="2000" dirty="0" smtClean="0"/>
              <a:t>szóbeli és gyakorlati vizsgarész, valamint szóbeli és gyakorlati vizsgatevékenység</a:t>
            </a:r>
          </a:p>
          <a:p>
            <a:r>
              <a:rPr lang="hu-HU" sz="2000" dirty="0" smtClean="0"/>
              <a:t>    2017. </a:t>
            </a:r>
            <a:r>
              <a:rPr lang="hu-HU" sz="2000" b="1" dirty="0" smtClean="0"/>
              <a:t>május 15–16., május 18–19., május 22</a:t>
            </a:r>
            <a:r>
              <a:rPr lang="hu-HU" sz="2000" dirty="0" smtClean="0"/>
              <a:t>. 8.00-tól  írásbeli vizsgarész, írásbeli és interaktív vizsgatevékenység    </a:t>
            </a:r>
          </a:p>
          <a:p>
            <a:r>
              <a:rPr lang="hu-HU" sz="2000" dirty="0" smtClean="0"/>
              <a:t>    szóbeli és gyakorlati vizsgarész, szóbeli és gyakorlati vizsgatevékenység: 2017. május–június </a:t>
            </a:r>
          </a:p>
          <a:p>
            <a:r>
              <a:rPr lang="hu-HU" sz="2000" dirty="0" smtClean="0"/>
              <a:t>BM, HM eltéréssel</a:t>
            </a:r>
          </a:p>
          <a:p>
            <a:r>
              <a:rPr lang="hu-HU" sz="2000" dirty="0" smtClean="0"/>
              <a:t>    </a:t>
            </a:r>
          </a:p>
          <a:p>
            <a:endParaRPr lang="hu-HU" sz="2400" dirty="0">
              <a:latin typeface="+mn-lt"/>
            </a:endParaRPr>
          </a:p>
        </p:txBody>
      </p:sp>
      <p:sp>
        <p:nvSpPr>
          <p:cNvPr id="4" name="Cím 1"/>
          <p:cNvSpPr txBox="1">
            <a:spLocks/>
          </p:cNvSpPr>
          <p:nvPr/>
        </p:nvSpPr>
        <p:spPr bwMode="auto">
          <a:xfrm>
            <a:off x="571472" y="1412776"/>
            <a:ext cx="8149740" cy="516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A69765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9pPr>
          </a:lstStyle>
          <a:p>
            <a:pPr algn="ctr"/>
            <a:r>
              <a:rPr lang="hu-HU" sz="2800" b="1" dirty="0" smtClean="0">
                <a:latin typeface="+mj-lt"/>
              </a:rPr>
              <a:t>Szakmai vizsgák I. </a:t>
            </a:r>
            <a:endParaRPr lang="hu-HU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2486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5"/>
          <p:cNvSpPr>
            <a:spLocks noGrp="1"/>
          </p:cNvSpPr>
          <p:nvPr>
            <p:ph idx="13"/>
          </p:nvPr>
        </p:nvSpPr>
        <p:spPr>
          <a:xfrm>
            <a:off x="500034" y="2143116"/>
            <a:ext cx="8200491" cy="4143404"/>
          </a:xfrm>
        </p:spPr>
        <p:txBody>
          <a:bodyPr>
            <a:noAutofit/>
          </a:bodyPr>
          <a:lstStyle/>
          <a:p>
            <a:r>
              <a:rPr lang="hu-HU" sz="2200" dirty="0" smtClean="0"/>
              <a:t>A </a:t>
            </a:r>
            <a:r>
              <a:rPr lang="hu-HU" sz="2200" b="1" dirty="0" smtClean="0"/>
              <a:t>szakmai vizsgák írásbeli és interaktív </a:t>
            </a:r>
            <a:r>
              <a:rPr lang="hu-HU" sz="2200" dirty="0" smtClean="0"/>
              <a:t>vizsgarészének, vizsgatevékenységének </a:t>
            </a:r>
            <a:r>
              <a:rPr lang="hu-HU" sz="2200" b="1" dirty="0" smtClean="0"/>
              <a:t>szakképesítésenként</a:t>
            </a:r>
            <a:r>
              <a:rPr lang="hu-HU" sz="2200" dirty="0" smtClean="0"/>
              <a:t>, illetve </a:t>
            </a:r>
            <a:r>
              <a:rPr lang="hu-HU" sz="2200" b="1" dirty="0" smtClean="0"/>
              <a:t>tantárgyanként</a:t>
            </a:r>
            <a:r>
              <a:rPr lang="hu-HU" sz="2200" dirty="0" smtClean="0"/>
              <a:t> meghatározott </a:t>
            </a:r>
            <a:r>
              <a:rPr lang="hu-HU" sz="2200" b="1" dirty="0" smtClean="0"/>
              <a:t>vizsgaidőpontját</a:t>
            </a:r>
            <a:r>
              <a:rPr lang="hu-HU" sz="2200" dirty="0" smtClean="0"/>
              <a:t>, valamint a </a:t>
            </a:r>
            <a:r>
              <a:rPr lang="hu-HU" sz="2200" b="1" dirty="0" smtClean="0"/>
              <a:t>tételek átvételének idejét és módját </a:t>
            </a:r>
            <a:r>
              <a:rPr lang="hu-HU" sz="2200" dirty="0" smtClean="0"/>
              <a:t>a szakképesítésért </a:t>
            </a:r>
            <a:r>
              <a:rPr lang="hu-HU" sz="2200" b="1" dirty="0" smtClean="0"/>
              <a:t>felelős miniszter közleményben </a:t>
            </a:r>
            <a:r>
              <a:rPr lang="hu-HU" sz="2200" dirty="0" smtClean="0"/>
              <a:t>teszi közzé.</a:t>
            </a:r>
          </a:p>
          <a:p>
            <a:r>
              <a:rPr lang="hu-HU" sz="2200" dirty="0" smtClean="0"/>
              <a:t>A </a:t>
            </a:r>
            <a:r>
              <a:rPr lang="hu-HU" sz="2200" b="1" dirty="0" smtClean="0"/>
              <a:t>HÍD II. </a:t>
            </a:r>
            <a:r>
              <a:rPr lang="hu-HU" sz="2200" dirty="0" smtClean="0"/>
              <a:t>keretében megszerezhető </a:t>
            </a:r>
            <a:r>
              <a:rPr lang="hu-HU" sz="2200" b="1" dirty="0" err="1" smtClean="0"/>
              <a:t>részszakképesítések</a:t>
            </a:r>
            <a:r>
              <a:rPr lang="hu-HU" sz="2200" dirty="0" smtClean="0"/>
              <a:t> </a:t>
            </a:r>
            <a:r>
              <a:rPr lang="hu-HU" sz="2200" b="1" dirty="0" smtClean="0"/>
              <a:t>írásbeli</a:t>
            </a:r>
            <a:r>
              <a:rPr lang="hu-HU" sz="2200" dirty="0" smtClean="0"/>
              <a:t> vizsgatevékenységeinek időpontja 2017. </a:t>
            </a:r>
            <a:r>
              <a:rPr lang="hu-HU" sz="2200" b="1" dirty="0" smtClean="0"/>
              <a:t>június 14</a:t>
            </a:r>
            <a:r>
              <a:rPr lang="hu-HU" sz="2200" dirty="0" smtClean="0"/>
              <a:t>., a </a:t>
            </a:r>
            <a:r>
              <a:rPr lang="hu-HU" sz="2200" b="1" dirty="0" smtClean="0"/>
              <a:t>további</a:t>
            </a:r>
            <a:r>
              <a:rPr lang="hu-HU" sz="2200" dirty="0" smtClean="0"/>
              <a:t> vizsgatevékenységeket 2017. </a:t>
            </a:r>
            <a:r>
              <a:rPr lang="hu-HU" sz="2200" b="1" dirty="0" smtClean="0"/>
              <a:t>június 30-ig kell </a:t>
            </a:r>
            <a:r>
              <a:rPr lang="hu-HU" sz="2200" dirty="0" smtClean="0"/>
              <a:t>megszervezni.</a:t>
            </a:r>
          </a:p>
          <a:p>
            <a:r>
              <a:rPr lang="hu-HU" sz="2200" dirty="0" smtClean="0"/>
              <a:t>A szakgimnáziumokban a szakmai vizsgák írásbeli vizsgarésze, valamint írásbeli, interaktív vizsgatevékenysége 2017. </a:t>
            </a:r>
            <a:r>
              <a:rPr lang="hu-HU" sz="2200" b="1" dirty="0" smtClean="0"/>
              <a:t>június 1-jén </a:t>
            </a:r>
            <a:r>
              <a:rPr lang="hu-HU" sz="2200" dirty="0" smtClean="0"/>
              <a:t>is megszervezhető (</a:t>
            </a:r>
            <a:r>
              <a:rPr lang="hu-HU" sz="2200" b="1" dirty="0" smtClean="0"/>
              <a:t>pótnap</a:t>
            </a:r>
            <a:r>
              <a:rPr lang="hu-HU" sz="2200" dirty="0" smtClean="0"/>
              <a:t>), ha a vizsgázó </a:t>
            </a:r>
            <a:r>
              <a:rPr lang="hu-HU" sz="2200" b="1" dirty="0" smtClean="0"/>
              <a:t>szakmai</a:t>
            </a:r>
            <a:r>
              <a:rPr lang="hu-HU" sz="2200" dirty="0" smtClean="0"/>
              <a:t> vizsgája, valamint </a:t>
            </a:r>
            <a:r>
              <a:rPr lang="hu-HU" sz="2200" b="1" dirty="0" smtClean="0"/>
              <a:t>érettségi</a:t>
            </a:r>
            <a:r>
              <a:rPr lang="hu-HU" sz="2200" dirty="0" smtClean="0"/>
              <a:t> vizsgája </a:t>
            </a:r>
            <a:r>
              <a:rPr lang="hu-HU" sz="2200" b="1" dirty="0" smtClean="0"/>
              <a:t>azonos időpontra </a:t>
            </a:r>
            <a:r>
              <a:rPr lang="hu-HU" sz="2200" dirty="0" smtClean="0"/>
              <a:t>esik.</a:t>
            </a:r>
            <a:endParaRPr lang="hu-HU" sz="2200" dirty="0"/>
          </a:p>
        </p:txBody>
      </p:sp>
      <p:sp>
        <p:nvSpPr>
          <p:cNvPr id="4" name="Cím 1"/>
          <p:cNvSpPr txBox="1">
            <a:spLocks/>
          </p:cNvSpPr>
          <p:nvPr/>
        </p:nvSpPr>
        <p:spPr bwMode="auto">
          <a:xfrm>
            <a:off x="571472" y="1412776"/>
            <a:ext cx="8149740" cy="587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A69765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9pPr>
          </a:lstStyle>
          <a:p>
            <a:pPr algn="ctr"/>
            <a:r>
              <a:rPr lang="hu-HU" sz="2800" b="1" dirty="0" smtClean="0">
                <a:latin typeface="+mj-lt"/>
              </a:rPr>
              <a:t>Szakmai vizsgák II. </a:t>
            </a:r>
            <a:endParaRPr lang="hu-HU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2486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5"/>
          <p:cNvSpPr>
            <a:spLocks noGrp="1"/>
          </p:cNvSpPr>
          <p:nvPr>
            <p:ph idx="13"/>
          </p:nvPr>
        </p:nvSpPr>
        <p:spPr>
          <a:xfrm>
            <a:off x="500034" y="2214554"/>
            <a:ext cx="8200491" cy="4143404"/>
          </a:xfrm>
        </p:spPr>
        <p:txBody>
          <a:bodyPr>
            <a:noAutofit/>
          </a:bodyPr>
          <a:lstStyle/>
          <a:p>
            <a:r>
              <a:rPr lang="hu-HU" sz="2200" dirty="0" smtClean="0"/>
              <a:t>Az </a:t>
            </a:r>
            <a:r>
              <a:rPr lang="hu-HU" sz="2200" dirty="0" err="1" smtClean="0"/>
              <a:t>Nkt</a:t>
            </a:r>
            <a:r>
              <a:rPr lang="hu-HU" sz="2200" dirty="0" smtClean="0"/>
              <a:t>. 80. § (1) bekezdése alapján, a 20/2012. (VIII. 31.) EMMI rendelet 79. § (6) bekezdésében meghatározott méréseket, értékeléseket az </a:t>
            </a:r>
            <a:r>
              <a:rPr lang="hu-HU" sz="2200" b="1" dirty="0" smtClean="0"/>
              <a:t>Oktatási Hivatal </a:t>
            </a:r>
            <a:r>
              <a:rPr lang="hu-HU" sz="2200" dirty="0" smtClean="0"/>
              <a:t>szervezi meg.</a:t>
            </a:r>
          </a:p>
          <a:p>
            <a:r>
              <a:rPr lang="hu-HU" sz="2200" dirty="0" smtClean="0"/>
              <a:t> A mérés időpontja: 2017. </a:t>
            </a:r>
            <a:r>
              <a:rPr lang="hu-HU" sz="2200" b="1" dirty="0" smtClean="0"/>
              <a:t>május 24</a:t>
            </a:r>
            <a:r>
              <a:rPr lang="hu-HU" sz="2200" dirty="0" smtClean="0"/>
              <a:t>. </a:t>
            </a:r>
          </a:p>
          <a:p>
            <a:r>
              <a:rPr lang="hu-HU" sz="2200" dirty="0" smtClean="0"/>
              <a:t>A mérés napja </a:t>
            </a:r>
            <a:r>
              <a:rPr lang="hu-HU" sz="2200" b="1" dirty="0" smtClean="0"/>
              <a:t>tanítási napnak </a:t>
            </a:r>
            <a:r>
              <a:rPr lang="hu-HU" sz="2200" dirty="0" smtClean="0"/>
              <a:t>minősül, amelyet az érintett tanulók a mérésben való részvétellel teljesítenek, </a:t>
            </a:r>
            <a:r>
              <a:rPr lang="hu-HU" sz="2200" b="1" dirty="0" smtClean="0"/>
              <a:t>további</a:t>
            </a:r>
            <a:r>
              <a:rPr lang="hu-HU" sz="2200" dirty="0" smtClean="0"/>
              <a:t> kötelező </a:t>
            </a:r>
            <a:r>
              <a:rPr lang="hu-HU" sz="2200" b="1" dirty="0" smtClean="0"/>
              <a:t>tanórai</a:t>
            </a:r>
            <a:r>
              <a:rPr lang="hu-HU" sz="2200" dirty="0" smtClean="0"/>
              <a:t> foglalkozás a művészeti és a testnevelés órák kivételével számukra </a:t>
            </a:r>
            <a:r>
              <a:rPr lang="hu-HU" sz="2200" b="1" dirty="0" smtClean="0"/>
              <a:t>nem szervezhető</a:t>
            </a:r>
            <a:r>
              <a:rPr lang="hu-HU" sz="2200" dirty="0" smtClean="0"/>
              <a:t>. A méréshez szükséges adatokat az érintett nevelési-oktatási intézmények az OH részére 2016. november 25-ig küldik meg, az OH által meghatározott módon</a:t>
            </a:r>
            <a:r>
              <a:rPr lang="hu-HU" sz="2400" dirty="0" smtClean="0"/>
              <a:t>. </a:t>
            </a:r>
            <a:r>
              <a:rPr lang="hu-HU" sz="2000" i="1" dirty="0" smtClean="0"/>
              <a:t>(12/2016. (VI. 27.) EMMI rend. 11.§ (1))</a:t>
            </a:r>
          </a:p>
          <a:p>
            <a:r>
              <a:rPr lang="hu-HU" sz="2200" dirty="0" smtClean="0"/>
              <a:t> </a:t>
            </a:r>
            <a:endParaRPr lang="hu-HU" sz="2200" b="1" dirty="0" smtClean="0"/>
          </a:p>
        </p:txBody>
      </p:sp>
      <p:sp>
        <p:nvSpPr>
          <p:cNvPr id="4" name="Cím 1"/>
          <p:cNvSpPr txBox="1">
            <a:spLocks/>
          </p:cNvSpPr>
          <p:nvPr/>
        </p:nvSpPr>
        <p:spPr bwMode="auto">
          <a:xfrm>
            <a:off x="571472" y="1412776"/>
            <a:ext cx="8149740" cy="587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A69765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9pPr>
          </a:lstStyle>
          <a:p>
            <a:pPr algn="ctr"/>
            <a:r>
              <a:rPr lang="hu-HU" sz="2800" b="1" dirty="0" smtClean="0">
                <a:latin typeface="+mj-lt"/>
              </a:rPr>
              <a:t>Országos mérés, értékelés I. </a:t>
            </a:r>
            <a:endParaRPr lang="hu-HU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2486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5"/>
          <p:cNvSpPr>
            <a:spLocks noGrp="1"/>
          </p:cNvSpPr>
          <p:nvPr>
            <p:ph idx="13"/>
          </p:nvPr>
        </p:nvSpPr>
        <p:spPr>
          <a:xfrm>
            <a:off x="500034" y="2214554"/>
            <a:ext cx="8200491" cy="4143404"/>
          </a:xfrm>
        </p:spPr>
        <p:txBody>
          <a:bodyPr>
            <a:noAutofit/>
          </a:bodyPr>
          <a:lstStyle/>
          <a:p>
            <a:r>
              <a:rPr lang="hu-HU" sz="2400" dirty="0" smtClean="0">
                <a:solidFill>
                  <a:srgbClr val="000000"/>
                </a:solidFill>
                <a:latin typeface="Times"/>
                <a:ea typeface="Times New Roman"/>
              </a:rPr>
              <a:t>A 2016/2017. tanévben az </a:t>
            </a:r>
            <a:r>
              <a:rPr lang="hu-HU" sz="2400" dirty="0" err="1" smtClean="0">
                <a:solidFill>
                  <a:srgbClr val="000000"/>
                </a:solidFill>
                <a:latin typeface="Times"/>
                <a:ea typeface="Times New Roman"/>
              </a:rPr>
              <a:t>Nkt</a:t>
            </a:r>
            <a:r>
              <a:rPr lang="hu-HU" sz="2400" dirty="0" smtClean="0">
                <a:solidFill>
                  <a:srgbClr val="000000"/>
                </a:solidFill>
                <a:latin typeface="Times"/>
                <a:ea typeface="Times New Roman"/>
              </a:rPr>
              <a:t>. 80. § (9) bekezdése alapján, országos mérés, értékelés keretében </a:t>
            </a:r>
            <a:r>
              <a:rPr lang="hu-HU" sz="2400" b="1" dirty="0" smtClean="0">
                <a:solidFill>
                  <a:srgbClr val="000000"/>
                </a:solidFill>
                <a:latin typeface="Times"/>
                <a:ea typeface="Times New Roman"/>
              </a:rPr>
              <a:t>a tanulók fizikai állapotának és edzettségének vizsgálatát </a:t>
            </a:r>
            <a:r>
              <a:rPr lang="hu-HU" sz="2400" dirty="0" smtClean="0">
                <a:solidFill>
                  <a:srgbClr val="000000"/>
                </a:solidFill>
                <a:latin typeface="Times"/>
                <a:ea typeface="Times New Roman"/>
              </a:rPr>
              <a:t>az iskoláknak – az 1–4. évfolyamon, valamint a felnőttoktatásban tanulók kivételével – a nappali rendszerű iskolai oktatásban részt vevő tanulók esetében </a:t>
            </a:r>
            <a:r>
              <a:rPr lang="hu-HU" sz="2400" b="1" dirty="0" smtClean="0">
                <a:solidFill>
                  <a:srgbClr val="000000"/>
                </a:solidFill>
                <a:latin typeface="Times"/>
                <a:ea typeface="Times New Roman"/>
              </a:rPr>
              <a:t>2017. január 9. és 2017. április 30. között </a:t>
            </a:r>
            <a:r>
              <a:rPr lang="hu-HU" sz="2400" dirty="0" smtClean="0">
                <a:solidFill>
                  <a:srgbClr val="000000"/>
                </a:solidFill>
                <a:latin typeface="Times"/>
                <a:ea typeface="Times New Roman"/>
              </a:rPr>
              <a:t>kell megszervezniük. A mérés eredményeit az érintett nevelési-oktatási intézmények 2017. június 1-jéig töltik fel a NETFIT® rendszerbe.</a:t>
            </a:r>
            <a:endParaRPr lang="hu-HU" sz="2200" b="1" dirty="0" smtClean="0"/>
          </a:p>
        </p:txBody>
      </p:sp>
      <p:sp>
        <p:nvSpPr>
          <p:cNvPr id="4" name="Cím 1"/>
          <p:cNvSpPr txBox="1">
            <a:spLocks/>
          </p:cNvSpPr>
          <p:nvPr/>
        </p:nvSpPr>
        <p:spPr bwMode="auto">
          <a:xfrm>
            <a:off x="571472" y="1412776"/>
            <a:ext cx="8149740" cy="587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A69765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9pPr>
          </a:lstStyle>
          <a:p>
            <a:pPr algn="ctr"/>
            <a:r>
              <a:rPr lang="hu-HU" sz="2800" b="1" dirty="0" smtClean="0">
                <a:latin typeface="+mj-lt"/>
              </a:rPr>
              <a:t>Országos mérés, értékelés II. </a:t>
            </a:r>
            <a:endParaRPr lang="hu-HU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2486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5"/>
          <p:cNvSpPr>
            <a:spLocks noGrp="1"/>
          </p:cNvSpPr>
          <p:nvPr>
            <p:ph idx="13"/>
          </p:nvPr>
        </p:nvSpPr>
        <p:spPr>
          <a:xfrm>
            <a:off x="500034" y="2214554"/>
            <a:ext cx="8200491" cy="4143404"/>
          </a:xfrm>
        </p:spPr>
        <p:txBody>
          <a:bodyPr>
            <a:noAutofit/>
          </a:bodyPr>
          <a:lstStyle/>
          <a:p>
            <a:endParaRPr lang="hu-HU" sz="2300" b="1" dirty="0" smtClean="0"/>
          </a:p>
          <a:p>
            <a:r>
              <a:rPr lang="hu-HU" sz="2300" dirty="0" smtClean="0"/>
              <a:t>2017. </a:t>
            </a:r>
            <a:r>
              <a:rPr lang="hu-HU" sz="2300" b="1" dirty="0" smtClean="0"/>
              <a:t>január 2</a:t>
            </a:r>
            <a:r>
              <a:rPr lang="hu-HU" sz="2300" dirty="0" smtClean="0"/>
              <a:t>. és 2017. </a:t>
            </a:r>
            <a:r>
              <a:rPr lang="hu-HU" sz="2300" b="1" dirty="0" smtClean="0"/>
              <a:t>március 31</a:t>
            </a:r>
            <a:r>
              <a:rPr lang="hu-HU" sz="2300" dirty="0" smtClean="0"/>
              <a:t>. között </a:t>
            </a:r>
            <a:r>
              <a:rPr lang="hu-HU" sz="2300" b="1" dirty="0" smtClean="0"/>
              <a:t>szakmai ellenőrzés</a:t>
            </a:r>
            <a:r>
              <a:rPr lang="hu-HU" sz="2300" dirty="0" smtClean="0"/>
              <a:t> keretében meg kell vizsgálni az iskolákban a </a:t>
            </a:r>
            <a:r>
              <a:rPr lang="hu-HU" sz="2300" b="1" dirty="0" smtClean="0"/>
              <a:t>közösségi szolgálat </a:t>
            </a:r>
            <a:r>
              <a:rPr lang="hu-HU" sz="2300" dirty="0" smtClean="0"/>
              <a:t>teljesítését és dokumentálását.</a:t>
            </a:r>
          </a:p>
          <a:p>
            <a:r>
              <a:rPr lang="hu-HU" sz="2300" dirty="0" smtClean="0"/>
              <a:t>Az ellenőrzést az </a:t>
            </a:r>
            <a:r>
              <a:rPr lang="hu-HU" sz="2300" b="1" dirty="0" smtClean="0"/>
              <a:t>Oktatási Hivatal </a:t>
            </a:r>
            <a:r>
              <a:rPr lang="hu-HU" sz="2300" dirty="0" smtClean="0"/>
              <a:t>folytatja le. Az ellenőrzésről készült jelentést az Oktatási Hivatal 2017. június 30-ig küldi meg az oktatásért felelős miniszter részére.</a:t>
            </a:r>
            <a:r>
              <a:rPr lang="hu-HU" sz="2300" b="1" dirty="0" smtClean="0"/>
              <a:t> </a:t>
            </a:r>
          </a:p>
          <a:p>
            <a:r>
              <a:rPr lang="hu-HU" sz="2000" i="1" dirty="0" smtClean="0"/>
              <a:t>Tanév rendjéről szóló rendelet 12. § (1)</a:t>
            </a:r>
          </a:p>
          <a:p>
            <a:endParaRPr lang="hu-HU" sz="2200" b="1" dirty="0" smtClean="0"/>
          </a:p>
        </p:txBody>
      </p:sp>
      <p:sp>
        <p:nvSpPr>
          <p:cNvPr id="4" name="Cím 1"/>
          <p:cNvSpPr txBox="1">
            <a:spLocks/>
          </p:cNvSpPr>
          <p:nvPr/>
        </p:nvSpPr>
        <p:spPr bwMode="auto">
          <a:xfrm>
            <a:off x="571472" y="1412776"/>
            <a:ext cx="8149740" cy="587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A69765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9pPr>
          </a:lstStyle>
          <a:p>
            <a:pPr algn="ctr"/>
            <a:r>
              <a:rPr lang="hu-HU" sz="2800" b="1" dirty="0" smtClean="0">
                <a:latin typeface="+mj-lt"/>
              </a:rPr>
              <a:t>Országos szakmai ellenőrzés</a:t>
            </a:r>
            <a:endParaRPr lang="hu-HU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2486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5"/>
          <p:cNvSpPr>
            <a:spLocks noGrp="1"/>
          </p:cNvSpPr>
          <p:nvPr>
            <p:ph idx="13"/>
          </p:nvPr>
        </p:nvSpPr>
        <p:spPr>
          <a:xfrm>
            <a:off x="500034" y="2214554"/>
            <a:ext cx="8200491" cy="4143404"/>
          </a:xfrm>
        </p:spPr>
        <p:txBody>
          <a:bodyPr>
            <a:noAutofit/>
          </a:bodyPr>
          <a:lstStyle/>
          <a:p>
            <a:r>
              <a:rPr lang="hu-HU" sz="2300" b="1" dirty="0" smtClean="0"/>
              <a:t>Szeptember 30</a:t>
            </a:r>
            <a:r>
              <a:rPr lang="hu-HU" sz="2300" dirty="0" smtClean="0"/>
              <a:t>.: Az OH a honlapján közlemény formájában nyilvánosságra hozza a középfokú iskolák </a:t>
            </a:r>
            <a:r>
              <a:rPr lang="hu-HU" sz="2300" b="1" dirty="0" smtClean="0"/>
              <a:t>tanulmányi területeinek</a:t>
            </a:r>
            <a:r>
              <a:rPr lang="hu-HU" sz="2300" dirty="0" smtClean="0"/>
              <a:t> meghatározási formáját. </a:t>
            </a:r>
          </a:p>
          <a:p>
            <a:r>
              <a:rPr lang="hu-HU" sz="2300" b="1" dirty="0" smtClean="0"/>
              <a:t>Október 20</a:t>
            </a:r>
            <a:r>
              <a:rPr lang="hu-HU" sz="2300" dirty="0" smtClean="0"/>
              <a:t>.: A középfokú iskolák a középfokú intézmények felvételi információs rendszerében – az OH által közzétett közleményben foglaltak szerint – </a:t>
            </a:r>
            <a:r>
              <a:rPr lang="hu-HU" sz="2300" b="1" dirty="0" smtClean="0"/>
              <a:t>meghatározzák tanulmányi területeiket</a:t>
            </a:r>
            <a:r>
              <a:rPr lang="hu-HU" sz="2300" dirty="0" smtClean="0"/>
              <a:t>, és </a:t>
            </a:r>
            <a:r>
              <a:rPr lang="hu-HU" sz="2300" b="1" dirty="0" smtClean="0"/>
              <a:t>rögzítik</a:t>
            </a:r>
            <a:r>
              <a:rPr lang="hu-HU" sz="2300" dirty="0" smtClean="0"/>
              <a:t> a felvételi eljárásuk rendjét tartalmazó </a:t>
            </a:r>
            <a:r>
              <a:rPr lang="hu-HU" sz="2300" b="1" dirty="0" smtClean="0"/>
              <a:t>felvételi tájékoztatójukat</a:t>
            </a:r>
            <a:r>
              <a:rPr lang="hu-HU" sz="2300" dirty="0" smtClean="0"/>
              <a:t>. </a:t>
            </a:r>
          </a:p>
          <a:p>
            <a:r>
              <a:rPr lang="hu-HU" sz="2300" b="1" dirty="0" smtClean="0"/>
              <a:t>Október 20</a:t>
            </a:r>
            <a:r>
              <a:rPr lang="hu-HU" sz="2300" dirty="0" smtClean="0"/>
              <a:t>.: A középfokú iskoláknak, kollégiumoknak </a:t>
            </a:r>
            <a:r>
              <a:rPr lang="hu-HU" sz="2300" b="1" dirty="0" smtClean="0"/>
              <a:t>nyilvánosságra kell hozniuk </a:t>
            </a:r>
            <a:r>
              <a:rPr lang="hu-HU" sz="2300" dirty="0" smtClean="0"/>
              <a:t>a honlapjukon a </a:t>
            </a:r>
            <a:r>
              <a:rPr lang="hu-HU" sz="2300" b="1" dirty="0" smtClean="0"/>
              <a:t>felvételi tájékoztatójukat. </a:t>
            </a:r>
          </a:p>
          <a:p>
            <a:endParaRPr lang="hu-HU" sz="2200" b="1" dirty="0" smtClean="0"/>
          </a:p>
        </p:txBody>
      </p:sp>
      <p:sp>
        <p:nvSpPr>
          <p:cNvPr id="4" name="Cím 1"/>
          <p:cNvSpPr txBox="1">
            <a:spLocks/>
          </p:cNvSpPr>
          <p:nvPr/>
        </p:nvSpPr>
        <p:spPr bwMode="auto">
          <a:xfrm>
            <a:off x="571472" y="1412776"/>
            <a:ext cx="8149740" cy="587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A69765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9pPr>
          </a:lstStyle>
          <a:p>
            <a:pPr algn="ctr"/>
            <a:r>
              <a:rPr lang="hu-HU" sz="2800" b="1" dirty="0" smtClean="0">
                <a:latin typeface="+mj-lt"/>
              </a:rPr>
              <a:t>Beiskolázással kapcsolatos feladatok ütemezése I.</a:t>
            </a:r>
            <a:endParaRPr lang="hu-HU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2486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5"/>
          <p:cNvSpPr>
            <a:spLocks noGrp="1"/>
          </p:cNvSpPr>
          <p:nvPr>
            <p:ph idx="13"/>
          </p:nvPr>
        </p:nvSpPr>
        <p:spPr>
          <a:xfrm>
            <a:off x="571472" y="2071678"/>
            <a:ext cx="8129053" cy="4357718"/>
          </a:xfrm>
        </p:spPr>
        <p:txBody>
          <a:bodyPr>
            <a:noAutofit/>
          </a:bodyPr>
          <a:lstStyle/>
          <a:p>
            <a:r>
              <a:rPr lang="hu-HU" sz="2200" dirty="0" smtClean="0"/>
              <a:t>2017. </a:t>
            </a:r>
            <a:r>
              <a:rPr lang="hu-HU" sz="2200" b="1" dirty="0" smtClean="0"/>
              <a:t>február 15</a:t>
            </a:r>
            <a:r>
              <a:rPr lang="hu-HU" sz="2200" dirty="0" smtClean="0"/>
              <a:t>.: Az általános iskola továbbítja a tanulói </a:t>
            </a:r>
            <a:r>
              <a:rPr lang="hu-HU" sz="2200" b="1" dirty="0" smtClean="0"/>
              <a:t>jelentkezési lapokat </a:t>
            </a:r>
            <a:r>
              <a:rPr lang="hu-HU" sz="2200" dirty="0" smtClean="0"/>
              <a:t>a </a:t>
            </a:r>
            <a:r>
              <a:rPr lang="hu-HU" sz="2200" b="1" dirty="0" smtClean="0"/>
              <a:t>középfokú</a:t>
            </a:r>
            <a:r>
              <a:rPr lang="hu-HU" sz="2200" dirty="0" smtClean="0"/>
              <a:t> iskoláknak, a tanulói adatlapok első példányát pedig az </a:t>
            </a:r>
            <a:r>
              <a:rPr lang="hu-HU" sz="2200" b="1" dirty="0" err="1" smtClean="0"/>
              <a:t>OH-na</a:t>
            </a:r>
            <a:r>
              <a:rPr lang="hu-HU" sz="2200" dirty="0" err="1" smtClean="0"/>
              <a:t>k</a:t>
            </a:r>
            <a:r>
              <a:rPr lang="hu-HU" sz="2200" dirty="0" smtClean="0"/>
              <a:t>.</a:t>
            </a:r>
          </a:p>
          <a:p>
            <a:r>
              <a:rPr lang="hu-HU" sz="2200" b="1" dirty="0" smtClean="0"/>
              <a:t>Február 20-március 09</a:t>
            </a:r>
            <a:r>
              <a:rPr lang="hu-HU" sz="2200" dirty="0" smtClean="0"/>
              <a:t>.: A </a:t>
            </a:r>
            <a:r>
              <a:rPr lang="hu-HU" sz="2200" b="1" dirty="0" smtClean="0"/>
              <a:t>szóbeli meghallgatások </a:t>
            </a:r>
            <a:r>
              <a:rPr lang="hu-HU" sz="2200" dirty="0" smtClean="0"/>
              <a:t>az általános felvételi eljárás keretében. </a:t>
            </a:r>
          </a:p>
          <a:p>
            <a:r>
              <a:rPr lang="hu-HU" sz="2200" b="1" dirty="0" smtClean="0"/>
              <a:t>Március 10</a:t>
            </a:r>
            <a:r>
              <a:rPr lang="hu-HU" sz="2200" dirty="0" smtClean="0"/>
              <a:t>.: A középfokú iskola </a:t>
            </a:r>
            <a:r>
              <a:rPr lang="hu-HU" sz="2200" b="1" dirty="0" smtClean="0"/>
              <a:t>nyilvánosságra hozza </a:t>
            </a:r>
            <a:r>
              <a:rPr lang="hu-HU" sz="2200" dirty="0" smtClean="0"/>
              <a:t>a jelentkezők felvételi jegyzékét. </a:t>
            </a:r>
          </a:p>
          <a:p>
            <a:r>
              <a:rPr lang="hu-HU" sz="2200" b="1" dirty="0" smtClean="0"/>
              <a:t>Március 16-17</a:t>
            </a:r>
            <a:r>
              <a:rPr lang="hu-HU" sz="2200" dirty="0" smtClean="0"/>
              <a:t>.: A tanulói </a:t>
            </a:r>
            <a:r>
              <a:rPr lang="hu-HU" sz="2200" b="1" dirty="0" smtClean="0"/>
              <a:t>adatlapok módosításának </a:t>
            </a:r>
            <a:r>
              <a:rPr lang="hu-HU" sz="2200" dirty="0" smtClean="0"/>
              <a:t>lehetősége az általános iskolában. </a:t>
            </a:r>
          </a:p>
          <a:p>
            <a:r>
              <a:rPr lang="hu-HU" sz="2200" b="1" dirty="0" smtClean="0"/>
              <a:t>Március 23.: </a:t>
            </a:r>
            <a:r>
              <a:rPr lang="hu-HU" sz="2200" dirty="0" smtClean="0"/>
              <a:t>Az OH elektronikus formában megküldi a középfokú iskoláknak a hozzájuk </a:t>
            </a:r>
            <a:r>
              <a:rPr lang="hu-HU" sz="2200" b="1" dirty="0" smtClean="0"/>
              <a:t>jelentkezettek listáját </a:t>
            </a:r>
            <a:r>
              <a:rPr lang="hu-HU" sz="2200" dirty="0" smtClean="0"/>
              <a:t>ABC sorrendben.</a:t>
            </a:r>
            <a:endParaRPr lang="hu-HU" sz="2200" dirty="0"/>
          </a:p>
        </p:txBody>
      </p:sp>
      <p:sp>
        <p:nvSpPr>
          <p:cNvPr id="4" name="Cím 1"/>
          <p:cNvSpPr txBox="1">
            <a:spLocks/>
          </p:cNvSpPr>
          <p:nvPr/>
        </p:nvSpPr>
        <p:spPr bwMode="auto">
          <a:xfrm>
            <a:off x="571472" y="1412776"/>
            <a:ext cx="8149740" cy="587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85000" lnSpcReduction="1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A69765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9pPr>
          </a:lstStyle>
          <a:p>
            <a:pPr algn="ctr"/>
            <a:r>
              <a:rPr lang="hu-HU" sz="2800" b="1" dirty="0" smtClean="0">
                <a:latin typeface="+mj-lt"/>
              </a:rPr>
              <a:t>Beiskolázással kapcsolatos feladatok ütemezése II.</a:t>
            </a:r>
            <a:endParaRPr lang="hu-HU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2486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5"/>
          <p:cNvSpPr>
            <a:spLocks noGrp="1"/>
          </p:cNvSpPr>
          <p:nvPr>
            <p:ph idx="13"/>
          </p:nvPr>
        </p:nvSpPr>
        <p:spPr>
          <a:xfrm>
            <a:off x="571472" y="2071678"/>
            <a:ext cx="8129053" cy="4357718"/>
          </a:xfrm>
        </p:spPr>
        <p:txBody>
          <a:bodyPr>
            <a:noAutofit/>
          </a:bodyPr>
          <a:lstStyle/>
          <a:p>
            <a:r>
              <a:rPr lang="hu-HU" sz="2400" b="1" dirty="0" smtClean="0"/>
              <a:t>Március 30</a:t>
            </a:r>
            <a:r>
              <a:rPr lang="hu-HU" sz="2400" dirty="0" smtClean="0"/>
              <a:t>.: A szakképzésért és felnőttképzésért felelős miniszter, valamint az agrárpolitikáért felelős miniszter </a:t>
            </a:r>
            <a:r>
              <a:rPr lang="hu-HU" sz="2400" b="1" dirty="0" smtClean="0"/>
              <a:t>kijelöli</a:t>
            </a:r>
            <a:r>
              <a:rPr lang="hu-HU" sz="2400" dirty="0" smtClean="0"/>
              <a:t> a Szakképzési Hídprogramot a következő tanévtől megvalósító középfokú </a:t>
            </a:r>
            <a:r>
              <a:rPr lang="hu-HU" sz="2400" b="1" dirty="0" smtClean="0"/>
              <a:t>tagintézményt vagy intézményeket</a:t>
            </a:r>
            <a:r>
              <a:rPr lang="hu-HU" sz="2400" dirty="0" smtClean="0"/>
              <a:t>, és erről az állami intézményfenntartó központon keresztül tájékoztatja az általános iskolákat. </a:t>
            </a:r>
          </a:p>
          <a:p>
            <a:r>
              <a:rPr lang="hu-HU" sz="2400" b="1" dirty="0" smtClean="0"/>
              <a:t>Április 04.: </a:t>
            </a:r>
            <a:r>
              <a:rPr lang="hu-HU" sz="2400" dirty="0" smtClean="0"/>
              <a:t>Az OH a módosító tanulói adatlapok alapján </a:t>
            </a:r>
            <a:r>
              <a:rPr lang="hu-HU" sz="2400" b="1" dirty="0" smtClean="0"/>
              <a:t>kiegészíti</a:t>
            </a:r>
            <a:r>
              <a:rPr lang="hu-HU" sz="2400" dirty="0" smtClean="0"/>
              <a:t> a jelentkezettek listáját.</a:t>
            </a:r>
          </a:p>
          <a:p>
            <a:r>
              <a:rPr lang="hu-HU" sz="2400" b="1" dirty="0" smtClean="0"/>
              <a:t>Április 07</a:t>
            </a:r>
            <a:r>
              <a:rPr lang="hu-HU" sz="2400" dirty="0" smtClean="0"/>
              <a:t>.: A középfokú iskola igazgatója az </a:t>
            </a:r>
            <a:r>
              <a:rPr lang="hu-HU" sz="2400" b="1" dirty="0" smtClean="0"/>
              <a:t>ideiglenes felvételi rangsort </a:t>
            </a:r>
            <a:r>
              <a:rPr lang="hu-HU" sz="2400" dirty="0" smtClean="0"/>
              <a:t>– az OH által meghatározott módon – megküldi az </a:t>
            </a:r>
            <a:r>
              <a:rPr lang="hu-HU" sz="2400" b="1" dirty="0" err="1" smtClean="0"/>
              <a:t>OH-nak</a:t>
            </a:r>
            <a:r>
              <a:rPr lang="hu-HU" sz="2400" dirty="0" smtClean="0"/>
              <a:t>.</a:t>
            </a:r>
            <a:endParaRPr lang="hu-HU" sz="2400" dirty="0"/>
          </a:p>
        </p:txBody>
      </p:sp>
      <p:sp>
        <p:nvSpPr>
          <p:cNvPr id="4" name="Cím 1"/>
          <p:cNvSpPr txBox="1">
            <a:spLocks/>
          </p:cNvSpPr>
          <p:nvPr/>
        </p:nvSpPr>
        <p:spPr bwMode="auto">
          <a:xfrm>
            <a:off x="571472" y="1412776"/>
            <a:ext cx="8149740" cy="587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85000" lnSpcReduction="1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A69765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9pPr>
          </a:lstStyle>
          <a:p>
            <a:pPr algn="ctr"/>
            <a:r>
              <a:rPr lang="hu-HU" sz="2800" b="1" dirty="0" smtClean="0">
                <a:latin typeface="+mj-lt"/>
              </a:rPr>
              <a:t>Beiskolázással kapcsolatos feladatok ütemezése III.</a:t>
            </a:r>
            <a:endParaRPr lang="hu-HU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2486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5"/>
          <p:cNvSpPr>
            <a:spLocks noGrp="1"/>
          </p:cNvSpPr>
          <p:nvPr>
            <p:ph idx="13"/>
          </p:nvPr>
        </p:nvSpPr>
        <p:spPr>
          <a:xfrm>
            <a:off x="571472" y="2071678"/>
            <a:ext cx="8129053" cy="4357718"/>
          </a:xfrm>
        </p:spPr>
        <p:txBody>
          <a:bodyPr>
            <a:noAutofit/>
          </a:bodyPr>
          <a:lstStyle/>
          <a:p>
            <a:r>
              <a:rPr lang="hu-HU" sz="2200" b="1" dirty="0" smtClean="0"/>
              <a:t>Április 19</a:t>
            </a:r>
            <a:r>
              <a:rPr lang="hu-HU" sz="2200" dirty="0" smtClean="0"/>
              <a:t>.: Az OH kialakítja a </a:t>
            </a:r>
            <a:r>
              <a:rPr lang="hu-HU" sz="2200" b="1" dirty="0" smtClean="0"/>
              <a:t>végeredményt</a:t>
            </a:r>
            <a:r>
              <a:rPr lang="hu-HU" sz="2200" dirty="0" smtClean="0"/>
              <a:t> az igazgatói döntések és tanulói adatlapok egyeztetése alapján, és </a:t>
            </a:r>
            <a:r>
              <a:rPr lang="hu-HU" sz="2200" b="1" dirty="0" smtClean="0"/>
              <a:t>elküldi</a:t>
            </a:r>
            <a:r>
              <a:rPr lang="hu-HU" sz="2200" dirty="0" smtClean="0"/>
              <a:t> azt a </a:t>
            </a:r>
            <a:r>
              <a:rPr lang="hu-HU" sz="2200" b="1" dirty="0" smtClean="0"/>
              <a:t>középfokú iskoláknak</a:t>
            </a:r>
            <a:r>
              <a:rPr lang="hu-HU" sz="2200" dirty="0" smtClean="0"/>
              <a:t>.</a:t>
            </a:r>
          </a:p>
          <a:p>
            <a:r>
              <a:rPr lang="hu-HU" sz="2200" b="1" dirty="0" smtClean="0"/>
              <a:t>Április 26.: </a:t>
            </a:r>
            <a:r>
              <a:rPr lang="hu-HU" sz="2200" dirty="0" smtClean="0"/>
              <a:t>A középfokú iskolák megküldik a </a:t>
            </a:r>
            <a:r>
              <a:rPr lang="hu-HU" sz="2200" b="1" dirty="0" smtClean="0"/>
              <a:t>felvételről</a:t>
            </a:r>
            <a:r>
              <a:rPr lang="hu-HU" sz="2200" dirty="0" smtClean="0"/>
              <a:t> vagy az </a:t>
            </a:r>
            <a:r>
              <a:rPr lang="hu-HU" sz="2200" b="1" dirty="0" smtClean="0"/>
              <a:t>elutasításról</a:t>
            </a:r>
            <a:r>
              <a:rPr lang="hu-HU" sz="2200" dirty="0" smtClean="0"/>
              <a:t> szóló értesítést a </a:t>
            </a:r>
            <a:r>
              <a:rPr lang="hu-HU" sz="2200" b="1" dirty="0" smtClean="0"/>
              <a:t>jelentkezőknek és az általános iskoláknak. </a:t>
            </a:r>
          </a:p>
          <a:p>
            <a:r>
              <a:rPr lang="hu-HU" sz="2200" b="1" dirty="0" smtClean="0"/>
              <a:t>Június 19</a:t>
            </a:r>
            <a:r>
              <a:rPr lang="hu-HU" sz="2200" dirty="0" smtClean="0"/>
              <a:t>.: Az általános iskola </a:t>
            </a:r>
            <a:r>
              <a:rPr lang="hu-HU" sz="2200" b="1" dirty="0" smtClean="0"/>
              <a:t>értesítést</a:t>
            </a:r>
            <a:r>
              <a:rPr lang="hu-HU" sz="2200" dirty="0" smtClean="0"/>
              <a:t> küld a tanulóról a tanuló állandó lakhelye (tartózkodási helye) szerint illetékes </a:t>
            </a:r>
            <a:r>
              <a:rPr lang="hu-HU" sz="2200" b="1" dirty="0" smtClean="0"/>
              <a:t>járási</a:t>
            </a:r>
            <a:r>
              <a:rPr lang="hu-HU" sz="2200" dirty="0" smtClean="0"/>
              <a:t> (fővárosi kerületi) </a:t>
            </a:r>
            <a:r>
              <a:rPr lang="hu-HU" sz="2200" b="1" dirty="0" smtClean="0"/>
              <a:t>hivatal</a:t>
            </a:r>
            <a:r>
              <a:rPr lang="hu-HU" sz="2200" dirty="0" smtClean="0"/>
              <a:t>, valamint az </a:t>
            </a:r>
            <a:r>
              <a:rPr lang="hu-HU" sz="2200" b="1" dirty="0" smtClean="0"/>
              <a:t>NSZFH</a:t>
            </a:r>
            <a:r>
              <a:rPr lang="hu-HU" sz="2200" dirty="0" smtClean="0"/>
              <a:t> részére, amennyiben kezdeményezi a tanköteles tanuló felvételét a Szakképzési Hídprogramba.  </a:t>
            </a:r>
            <a:endParaRPr lang="hu-HU" sz="2200" dirty="0"/>
          </a:p>
        </p:txBody>
      </p:sp>
      <p:sp>
        <p:nvSpPr>
          <p:cNvPr id="4" name="Cím 1"/>
          <p:cNvSpPr txBox="1">
            <a:spLocks/>
          </p:cNvSpPr>
          <p:nvPr/>
        </p:nvSpPr>
        <p:spPr bwMode="auto">
          <a:xfrm>
            <a:off x="571472" y="1412776"/>
            <a:ext cx="8149740" cy="587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85000" lnSpcReduction="1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A69765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9pPr>
          </a:lstStyle>
          <a:p>
            <a:pPr algn="ctr"/>
            <a:r>
              <a:rPr lang="hu-HU" sz="2800" b="1" dirty="0" smtClean="0">
                <a:latin typeface="+mj-lt"/>
              </a:rPr>
              <a:t>Beiskolázással kapcsolatos feladatok ütemezése IV.</a:t>
            </a:r>
            <a:endParaRPr lang="hu-HU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2486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5"/>
          <p:cNvSpPr>
            <a:spLocks noGrp="1"/>
          </p:cNvSpPr>
          <p:nvPr>
            <p:ph idx="13"/>
          </p:nvPr>
        </p:nvSpPr>
        <p:spPr>
          <a:xfrm>
            <a:off x="571472" y="2071678"/>
            <a:ext cx="8129053" cy="4357718"/>
          </a:xfrm>
        </p:spPr>
        <p:txBody>
          <a:bodyPr>
            <a:noAutofit/>
          </a:bodyPr>
          <a:lstStyle/>
          <a:p>
            <a:r>
              <a:rPr lang="hu-HU" sz="2400" b="1" dirty="0" smtClean="0"/>
              <a:t>Június19.</a:t>
            </a:r>
            <a:r>
              <a:rPr lang="hu-HU" sz="2400" dirty="0" smtClean="0"/>
              <a:t>: Az NSZFH  </a:t>
            </a:r>
            <a:r>
              <a:rPr lang="hu-HU" sz="2400" b="1" dirty="0" smtClean="0"/>
              <a:t>kijelöl</a:t>
            </a:r>
            <a:r>
              <a:rPr lang="hu-HU" sz="2400" dirty="0" smtClean="0"/>
              <a:t> legalább egy, a megye területén működő Szakképzési Hídprogramban részt vevő középfokú </a:t>
            </a:r>
            <a:r>
              <a:rPr lang="hu-HU" sz="2400" b="1" dirty="0" smtClean="0"/>
              <a:t>intézményt, tagintézményt</a:t>
            </a:r>
            <a:r>
              <a:rPr lang="hu-HU" sz="2400" dirty="0" smtClean="0"/>
              <a:t>, amely a </a:t>
            </a:r>
            <a:r>
              <a:rPr lang="hu-HU" sz="2400" b="1" dirty="0" smtClean="0"/>
              <a:t>tanulót felveszi </a:t>
            </a:r>
            <a:r>
              <a:rPr lang="hu-HU" sz="2400" dirty="0" smtClean="0"/>
              <a:t>tankötelezettségének teljesítése érdekében.</a:t>
            </a:r>
          </a:p>
          <a:p>
            <a:r>
              <a:rPr lang="hu-HU" sz="2400" b="1" dirty="0" smtClean="0"/>
              <a:t>Június 22-24.: Beiratkozás</a:t>
            </a:r>
            <a:r>
              <a:rPr lang="hu-HU" sz="2400" dirty="0" smtClean="0"/>
              <a:t> a középfokú iskolákba, valamint a Köznevelési és a Szakképzési Hídprogramba az iskola igazgatója által meghatározott időben.</a:t>
            </a:r>
          </a:p>
          <a:p>
            <a:r>
              <a:rPr lang="hu-HU" sz="2400" b="1" dirty="0" smtClean="0"/>
              <a:t>Augusztus 31.: Pótbeiratkozás</a:t>
            </a:r>
            <a:r>
              <a:rPr lang="hu-HU" sz="2400" dirty="0" smtClean="0"/>
              <a:t> a Köznevelési és a Szakképzési Hídprogramra. </a:t>
            </a:r>
            <a:endParaRPr lang="hu-HU" sz="2400" dirty="0"/>
          </a:p>
        </p:txBody>
      </p:sp>
      <p:sp>
        <p:nvSpPr>
          <p:cNvPr id="4" name="Cím 1"/>
          <p:cNvSpPr txBox="1">
            <a:spLocks/>
          </p:cNvSpPr>
          <p:nvPr/>
        </p:nvSpPr>
        <p:spPr bwMode="auto">
          <a:xfrm>
            <a:off x="571472" y="1412776"/>
            <a:ext cx="8149740" cy="587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85000" lnSpcReduction="1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A69765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9pPr>
          </a:lstStyle>
          <a:p>
            <a:pPr algn="ctr"/>
            <a:r>
              <a:rPr lang="hu-HU" sz="2800" b="1" dirty="0" smtClean="0">
                <a:latin typeface="+mj-lt"/>
              </a:rPr>
              <a:t>Beiskolázással kapcsolatos feladatok ütemezése V.</a:t>
            </a:r>
            <a:endParaRPr lang="hu-HU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2486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5"/>
          <p:cNvSpPr>
            <a:spLocks noGrp="1"/>
          </p:cNvSpPr>
          <p:nvPr>
            <p:ph idx="13"/>
          </p:nvPr>
        </p:nvSpPr>
        <p:spPr>
          <a:xfrm>
            <a:off x="571472" y="2071678"/>
            <a:ext cx="8129053" cy="4357718"/>
          </a:xfrm>
        </p:spPr>
        <p:txBody>
          <a:bodyPr>
            <a:noAutofit/>
          </a:bodyPr>
          <a:lstStyle/>
          <a:p>
            <a:endParaRPr lang="hu-HU" sz="2400" dirty="0" smtClean="0"/>
          </a:p>
          <a:p>
            <a:r>
              <a:rPr lang="hu-H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"Hiányszakmák rendezvény" (kamara): október 3-14.</a:t>
            </a:r>
          </a:p>
          <a:p>
            <a:r>
              <a:rPr lang="hu-H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Üzemlátogatások (foglalkoztatási főosztály), gazdálkodó szervezet "</a:t>
            </a:r>
            <a:r>
              <a:rPr lang="hu-HU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road</a:t>
            </a:r>
            <a:r>
              <a:rPr lang="hu-H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show"(foglalkoztatási főosztály): október 3-november 18.</a:t>
            </a:r>
          </a:p>
          <a:p>
            <a:r>
              <a:rPr lang="hu-H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Kapcsolatfelvétel az általános iskolákkal: okt. 17-21.</a:t>
            </a:r>
          </a:p>
          <a:p>
            <a:r>
              <a:rPr lang="hu-H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Szülők tájékoztatása a centrum részéről: okt. 24-dec. 16.</a:t>
            </a:r>
          </a:p>
          <a:p>
            <a:r>
              <a:rPr lang="hu-H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Pályaválasztási vásár és előkészületei:  okt. 17-dec. 17.</a:t>
            </a:r>
          </a:p>
          <a:p>
            <a:r>
              <a:rPr lang="hu-H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Szakmák </a:t>
            </a:r>
            <a:r>
              <a:rPr lang="hu-H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éjszakája tervezett időpont:  </a:t>
            </a:r>
            <a:r>
              <a:rPr lang="hu-H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április 21. </a:t>
            </a:r>
            <a:endParaRPr lang="hu-HU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ím 1"/>
          <p:cNvSpPr txBox="1">
            <a:spLocks/>
          </p:cNvSpPr>
          <p:nvPr/>
        </p:nvSpPr>
        <p:spPr bwMode="auto">
          <a:xfrm>
            <a:off x="571472" y="1412776"/>
            <a:ext cx="8149740" cy="587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A69765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9pPr>
          </a:lstStyle>
          <a:p>
            <a:pPr algn="ctr"/>
            <a:r>
              <a:rPr lang="hu-HU" sz="2400" b="1" dirty="0" smtClean="0">
                <a:latin typeface="+mj-lt"/>
              </a:rPr>
              <a:t>Beiskolázást támogató szakmai rendezvények (</a:t>
            </a:r>
            <a:r>
              <a:rPr lang="hu-HU" sz="2400" b="1" dirty="0" err="1" smtClean="0">
                <a:latin typeface="+mj-lt"/>
              </a:rPr>
              <a:t>SzC-k</a:t>
            </a:r>
            <a:r>
              <a:rPr lang="hu-HU" sz="2400" b="1" dirty="0" smtClean="0">
                <a:latin typeface="+mj-lt"/>
              </a:rPr>
              <a:t>) </a:t>
            </a:r>
            <a:endParaRPr lang="hu-HU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2486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5"/>
          <p:cNvSpPr>
            <a:spLocks noGrp="1"/>
          </p:cNvSpPr>
          <p:nvPr>
            <p:ph idx="13"/>
          </p:nvPr>
        </p:nvSpPr>
        <p:spPr>
          <a:xfrm>
            <a:off x="571472" y="2071678"/>
            <a:ext cx="8129053" cy="4357718"/>
          </a:xfrm>
        </p:spPr>
        <p:txBody>
          <a:bodyPr>
            <a:noAutofit/>
          </a:bodyPr>
          <a:lstStyle/>
          <a:p>
            <a:r>
              <a:rPr lang="hu-HU" sz="2400" dirty="0" smtClean="0"/>
              <a:t>Az iskola a pedagógiai munka tervezéséhez tantárgyfelosztást </a:t>
            </a:r>
            <a:r>
              <a:rPr lang="hu-HU" sz="2400" dirty="0" smtClean="0"/>
              <a:t>készít</a:t>
            </a:r>
            <a:endParaRPr lang="hu-HU" sz="2400" dirty="0" smtClean="0"/>
          </a:p>
          <a:p>
            <a:r>
              <a:rPr lang="hu-HU" sz="2400" i="1" dirty="0" smtClean="0"/>
              <a:t>20/2012. (VIII. 21.) EMMI rendelet 105.§ (3) szerint </a:t>
            </a:r>
          </a:p>
          <a:p>
            <a:r>
              <a:rPr lang="hu-HU" sz="2400" dirty="0" smtClean="0"/>
              <a:t>A </a:t>
            </a:r>
            <a:r>
              <a:rPr lang="hu-HU" sz="2400" b="1" dirty="0" smtClean="0"/>
              <a:t>tantárgyfelosztást</a:t>
            </a:r>
            <a:r>
              <a:rPr lang="hu-HU" sz="2400" dirty="0" smtClean="0"/>
              <a:t> jóváhagyás céljából minden év </a:t>
            </a:r>
            <a:r>
              <a:rPr lang="hu-HU" sz="2400" b="1" dirty="0" smtClean="0"/>
              <a:t>augusztus 15-ig</a:t>
            </a:r>
            <a:r>
              <a:rPr lang="hu-HU" sz="2400" dirty="0" smtClean="0"/>
              <a:t>, </a:t>
            </a:r>
            <a:endParaRPr lang="hu-HU" sz="2400" dirty="0" smtClean="0"/>
          </a:p>
          <a:p>
            <a:r>
              <a:rPr lang="hu-HU" sz="2400" b="1" i="1" dirty="0" smtClean="0"/>
              <a:t>szakképző </a:t>
            </a:r>
            <a:r>
              <a:rPr lang="hu-HU" sz="2400" b="1" i="1" dirty="0" smtClean="0"/>
              <a:t>iskolák esetében augusztus 22-ig </a:t>
            </a:r>
            <a:r>
              <a:rPr lang="hu-HU" sz="2400" dirty="0" smtClean="0"/>
              <a:t>meg kell küldeni a fenntartónak.</a:t>
            </a:r>
          </a:p>
          <a:p>
            <a:endParaRPr lang="hu-HU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hu-H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szakképzési centrumok 2017. június hónapban megküldik a tantárgyfelosztás 0. verzióját a fenntartó részére</a:t>
            </a:r>
          </a:p>
        </p:txBody>
      </p:sp>
      <p:sp>
        <p:nvSpPr>
          <p:cNvPr id="4" name="Cím 1"/>
          <p:cNvSpPr txBox="1">
            <a:spLocks/>
          </p:cNvSpPr>
          <p:nvPr/>
        </p:nvSpPr>
        <p:spPr bwMode="auto">
          <a:xfrm>
            <a:off x="571472" y="1412776"/>
            <a:ext cx="8149740" cy="587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A69765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9pPr>
          </a:lstStyle>
          <a:p>
            <a:pPr algn="ctr"/>
            <a:r>
              <a:rPr lang="hu-HU" sz="2800" b="1" dirty="0" smtClean="0">
                <a:latin typeface="+mj-lt"/>
              </a:rPr>
              <a:t>Következő tanév munkájának tervezése</a:t>
            </a:r>
            <a:endParaRPr lang="hu-HU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2486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ím 1"/>
          <p:cNvSpPr>
            <a:spLocks noGrp="1"/>
          </p:cNvSpPr>
          <p:nvPr>
            <p:ph type="title"/>
          </p:nvPr>
        </p:nvSpPr>
        <p:spPr>
          <a:xfrm>
            <a:off x="1187624" y="2780928"/>
            <a:ext cx="6335712" cy="1440160"/>
          </a:xfrm>
        </p:spPr>
        <p:txBody>
          <a:bodyPr>
            <a:normAutofit fontScale="90000"/>
          </a:bodyPr>
          <a:lstStyle/>
          <a:p>
            <a:pPr algn="ctr" eaLnBrk="1" hangingPunct="1">
              <a:lnSpc>
                <a:spcPct val="90000"/>
              </a:lnSpc>
              <a:tabLst>
                <a:tab pos="6102350" algn="l"/>
              </a:tabLst>
              <a:defRPr/>
            </a:pPr>
            <a:r>
              <a:rPr lang="hu-HU" sz="4000" b="1" dirty="0" smtClean="0">
                <a:solidFill>
                  <a:srgbClr val="A69765"/>
                </a:solidFill>
                <a:latin typeface="+mj-lt"/>
                <a:cs typeface="Times New Roman" pitchFamily="18" charset="0"/>
              </a:rPr>
              <a:t>Köszönöm megtisztelő figyelmüket!</a:t>
            </a:r>
            <a:br>
              <a:rPr lang="hu-HU" sz="4000" b="1" dirty="0" smtClean="0">
                <a:solidFill>
                  <a:srgbClr val="A69765"/>
                </a:solidFill>
                <a:latin typeface="+mj-lt"/>
                <a:cs typeface="Times New Roman" pitchFamily="18" charset="0"/>
              </a:rPr>
            </a:br>
            <a:r>
              <a:rPr lang="hu-HU" sz="4000" b="1" dirty="0" smtClean="0">
                <a:solidFill>
                  <a:srgbClr val="A69765"/>
                </a:solidFill>
                <a:latin typeface="+mj-lt"/>
                <a:cs typeface="Times New Roman" pitchFamily="18" charset="0"/>
              </a:rPr>
              <a:t/>
            </a:r>
            <a:br>
              <a:rPr lang="hu-HU" sz="4000" b="1" dirty="0" smtClean="0">
                <a:solidFill>
                  <a:srgbClr val="A69765"/>
                </a:solidFill>
                <a:latin typeface="+mj-lt"/>
                <a:cs typeface="Times New Roman" pitchFamily="18" charset="0"/>
              </a:rPr>
            </a:br>
            <a:r>
              <a:rPr lang="hu-HU" sz="4000" b="1" dirty="0" smtClean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hu-HU" sz="4000" b="1" dirty="0" smtClean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hu-HU" sz="4000" b="1" dirty="0" smtClean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hu-HU" sz="4000" b="1" dirty="0" smtClean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</a:br>
            <a:endParaRPr lang="hu-HU" sz="2200" b="1" dirty="0">
              <a:solidFill>
                <a:srgbClr val="A69765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Beloldala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lasszikus Offic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Hegycsúcs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Klasszikus Offic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rigó">
  <a:themeElements>
    <a:clrScheme name="Origó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Klasszikus Offic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ó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Beloldala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lasszikus Offic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rigó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2.xml><?xml version="1.0" encoding="utf-8"?>
<a:themeOverride xmlns:a="http://schemas.openxmlformats.org/drawingml/2006/main">
  <a:clrScheme name="Origó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9591</TotalTime>
  <Words>3367</Words>
  <Application>Microsoft Office PowerPoint</Application>
  <PresentationFormat>Diavetítés a képernyőre (4:3 oldalarány)</PresentationFormat>
  <Paragraphs>228</Paragraphs>
  <Slides>29</Slides>
  <Notes>28</Notes>
  <HiddenSlides>0</HiddenSlides>
  <MMClips>0</MMClips>
  <ScaleCrop>false</ScaleCrop>
  <HeadingPairs>
    <vt:vector size="4" baseType="variant">
      <vt:variant>
        <vt:lpstr>Téma</vt:lpstr>
      </vt:variant>
      <vt:variant>
        <vt:i4>4</vt:i4>
      </vt:variant>
      <vt:variant>
        <vt:lpstr>Diacímek</vt:lpstr>
      </vt:variant>
      <vt:variant>
        <vt:i4>29</vt:i4>
      </vt:variant>
    </vt:vector>
  </HeadingPairs>
  <TitlesOfParts>
    <vt:vector size="33" baseType="lpstr">
      <vt:lpstr>Beloldalak</vt:lpstr>
      <vt:lpstr>1_Office Theme</vt:lpstr>
      <vt:lpstr>Origó</vt:lpstr>
      <vt:lpstr>1_Beloldalak</vt:lpstr>
      <vt:lpstr>A 2016/2017. tanév rendje </vt:lpstr>
      <vt:lpstr>2. dia</vt:lpstr>
      <vt:lpstr>3. dia</vt:lpstr>
      <vt:lpstr>4. dia</vt:lpstr>
      <vt:lpstr>5. dia</vt:lpstr>
      <vt:lpstr>6. dia</vt:lpstr>
      <vt:lpstr>7. dia</vt:lpstr>
      <vt:lpstr>8. dia</vt:lpstr>
      <vt:lpstr>9. dia</vt:lpstr>
      <vt:lpstr>10. dia</vt:lpstr>
      <vt:lpstr>11. dia</vt:lpstr>
      <vt:lpstr>12. dia</vt:lpstr>
      <vt:lpstr>13. dia</vt:lpstr>
      <vt:lpstr>14. dia</vt:lpstr>
      <vt:lpstr>15. dia</vt:lpstr>
      <vt:lpstr>16. dia</vt:lpstr>
      <vt:lpstr>17. dia</vt:lpstr>
      <vt:lpstr>18. dia</vt:lpstr>
      <vt:lpstr>19. dia</vt:lpstr>
      <vt:lpstr>20. dia</vt:lpstr>
      <vt:lpstr>21. dia</vt:lpstr>
      <vt:lpstr>22. dia</vt:lpstr>
      <vt:lpstr>23. dia</vt:lpstr>
      <vt:lpstr>24. dia</vt:lpstr>
      <vt:lpstr>25. dia</vt:lpstr>
      <vt:lpstr>26. dia</vt:lpstr>
      <vt:lpstr>27. dia</vt:lpstr>
      <vt:lpstr>28. dia</vt:lpstr>
      <vt:lpstr>Köszönöm megtisztelő figyelmüket!   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Nagy Katalin</dc:creator>
  <cp:lastModifiedBy>user</cp:lastModifiedBy>
  <cp:revision>666</cp:revision>
  <dcterms:created xsi:type="dcterms:W3CDTF">2010-06-15T13:49:13Z</dcterms:created>
  <dcterms:modified xsi:type="dcterms:W3CDTF">2016-08-29T07:11:07Z</dcterms:modified>
</cp:coreProperties>
</file>