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4610" r:id="rId2"/>
  </p:sldMasterIdLst>
  <p:notesMasterIdLst>
    <p:notesMasterId r:id="rId37"/>
  </p:notesMasterIdLst>
  <p:handoutMasterIdLst>
    <p:handoutMasterId r:id="rId38"/>
  </p:handoutMasterIdLst>
  <p:sldIdLst>
    <p:sldId id="371" r:id="rId3"/>
    <p:sldId id="332" r:id="rId4"/>
    <p:sldId id="333" r:id="rId5"/>
    <p:sldId id="334" r:id="rId6"/>
    <p:sldId id="335" r:id="rId7"/>
    <p:sldId id="336" r:id="rId8"/>
    <p:sldId id="346" r:id="rId9"/>
    <p:sldId id="337" r:id="rId10"/>
    <p:sldId id="338" r:id="rId11"/>
    <p:sldId id="339" r:id="rId12"/>
    <p:sldId id="350" r:id="rId13"/>
    <p:sldId id="351" r:id="rId14"/>
    <p:sldId id="345" r:id="rId15"/>
    <p:sldId id="340" r:id="rId16"/>
    <p:sldId id="341" r:id="rId17"/>
    <p:sldId id="342" r:id="rId18"/>
    <p:sldId id="352" r:id="rId19"/>
    <p:sldId id="356" r:id="rId20"/>
    <p:sldId id="357" r:id="rId21"/>
    <p:sldId id="358" r:id="rId22"/>
    <p:sldId id="359" r:id="rId23"/>
    <p:sldId id="360" r:id="rId24"/>
    <p:sldId id="361" r:id="rId25"/>
    <p:sldId id="363" r:id="rId26"/>
    <p:sldId id="369" r:id="rId27"/>
    <p:sldId id="368" r:id="rId28"/>
    <p:sldId id="364" r:id="rId29"/>
    <p:sldId id="367" r:id="rId30"/>
    <p:sldId id="366" r:id="rId31"/>
    <p:sldId id="365" r:id="rId32"/>
    <p:sldId id="353" r:id="rId33"/>
    <p:sldId id="354" r:id="rId34"/>
    <p:sldId id="355" r:id="rId35"/>
    <p:sldId id="265" r:id="rId36"/>
  </p:sldIdLst>
  <p:sldSz cx="9144000" cy="6858000" type="screen4x3"/>
  <p:notesSz cx="6797675" cy="9926638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9765"/>
    <a:srgbClr val="A29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8133" autoAdjust="0"/>
  </p:normalViewPr>
  <p:slideViewPr>
    <p:cSldViewPr>
      <p:cViewPr>
        <p:scale>
          <a:sx n="71" d="100"/>
          <a:sy n="71" d="100"/>
        </p:scale>
        <p:origin x="-492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64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166" y="-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29238FC-9AF7-4D2E-B1B3-ED26551FE0B0}" type="datetimeFigureOut">
              <a:rPr lang="hu-HU"/>
              <a:pPr>
                <a:defRPr/>
              </a:pPr>
              <a:t>2012.08.29.</a:t>
            </a:fld>
            <a:endParaRPr lang="hu-HU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8509894-5965-4FC7-8261-306FDFE2126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8477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6B59862-25B1-48C2-A6A0-A1DC23A8BE30}" type="datetimeFigureOut">
              <a:rPr lang="hu-HU"/>
              <a:pPr>
                <a:defRPr/>
              </a:pPr>
              <a:t>2012.08.29.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hu-HU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63689A8-2763-4F04-B7E8-8739D533E9C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07550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D4A935-7127-4798-8755-21D73064193E}" type="slidenum">
              <a:rPr lang="hu-HU" smtClean="0"/>
              <a:pPr>
                <a:defRPr/>
              </a:pPr>
              <a:t>2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9885A4-C8D4-4709-9645-888BF75D0DAA}" type="slidenum">
              <a:rPr lang="hu-HU" smtClean="0"/>
              <a:pPr>
                <a:defRPr/>
              </a:pPr>
              <a:t>3</a:t>
            </a:fld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228E1A-3D27-4471-A956-836BD51360F4}" type="slidenum">
              <a:rPr lang="hu-HU" smtClean="0"/>
              <a:pPr>
                <a:defRPr/>
              </a:pPr>
              <a:t>4</a:t>
            </a:fld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A51C7A-A4F1-4340-AE4A-413884C8A084}" type="slidenum">
              <a:rPr lang="hu-HU" smtClean="0"/>
              <a:pPr>
                <a:defRPr/>
              </a:pPr>
              <a:t>5</a:t>
            </a:fld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9930ED-D019-4E37-9113-97A5A3065B8E}" type="slidenum">
              <a:rPr lang="hu-HU" smtClean="0"/>
              <a:pPr>
                <a:defRPr/>
              </a:pPr>
              <a:t>6</a:t>
            </a:fld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57715E-FEC0-4526-84E3-0058C9A32CF5}" type="slidenum">
              <a:rPr lang="hu-HU" smtClean="0"/>
              <a:pPr>
                <a:defRPr/>
              </a:pPr>
              <a:t>7</a:t>
            </a:fld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FE1279-E9C1-41B8-A599-42FD0E9A786D}" type="slidenum">
              <a:rPr lang="hu-HU" smtClean="0"/>
              <a:pPr>
                <a:defRPr/>
              </a:pPr>
              <a:t>8</a:t>
            </a:fld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D5B8E8-140A-45B8-9F93-D52485436584}" type="slidenum">
              <a:rPr lang="hu-HU" smtClean="0"/>
              <a:pPr>
                <a:defRPr/>
              </a:pPr>
              <a:t>9</a:t>
            </a:fld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744F20-25FC-4E6F-B6D7-13F6F58BE639}" type="slidenum">
              <a:rPr lang="hu-HU" smtClean="0"/>
              <a:pPr>
                <a:defRPr/>
              </a:pPr>
              <a:t>10</a:t>
            </a:fld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9097BD-2BFC-4F30-B51E-0E70AA8DBBF1}" type="slidenum">
              <a:rPr lang="hu-HU" smtClean="0"/>
              <a:pPr>
                <a:defRPr/>
              </a:pPr>
              <a:t>11</a:t>
            </a:fld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F94811-8ABA-45F9-8D9F-5AC0BF3C4030}" type="slidenum">
              <a:rPr lang="hu-HU" smtClean="0"/>
              <a:pPr>
                <a:defRPr/>
              </a:pPr>
              <a:t>12</a:t>
            </a:fld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1D2E64-6585-4CDF-A6BD-EF2E4AD70C76}" type="slidenum">
              <a:rPr lang="hu-HU" smtClean="0"/>
              <a:pPr>
                <a:defRPr/>
              </a:pPr>
              <a:t>13</a:t>
            </a:fld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39E2CC-A050-4ECF-BBD5-BCF9768BA860}" type="slidenum">
              <a:rPr lang="hu-HU" smtClean="0"/>
              <a:pPr>
                <a:defRPr/>
              </a:pPr>
              <a:t>14</a:t>
            </a:fld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450F21-B2F2-4BA6-BBCA-B40DAA7758B7}" type="slidenum">
              <a:rPr lang="hu-HU" smtClean="0"/>
              <a:pPr>
                <a:defRPr/>
              </a:pPr>
              <a:t>15</a:t>
            </a:fld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578264-3874-46A5-B96A-C7EC288A44F4}" type="slidenum">
              <a:rPr lang="hu-HU" smtClean="0"/>
              <a:pPr>
                <a:defRPr/>
              </a:pPr>
              <a:t>16</a:t>
            </a:fld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03CD59-7F3F-4EF5-A9F7-F43CCCE77846}" type="slidenum">
              <a:rPr lang="hu-HU" smtClean="0"/>
              <a:pPr>
                <a:defRPr/>
              </a:pPr>
              <a:t>24</a:t>
            </a:fld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just">
              <a:defRPr/>
            </a:pPr>
            <a:r>
              <a:rPr lang="hu-HU" dirty="0" smtClean="0"/>
              <a:t>Az Európai Szociális Alap (ESZA) által társfinanszírozott Társadalmi Megújulás Operatív Program (TÁMOP) folyamatban levő módosítása keretében a források átcsoportosításával Magyarország meg kívánja erősíti a jó eredményeket mutató és a fiatalok foglalkoztatását támogató aktív munkaerő-piaci eszközöket, illetve felsőoktatási intézkedéseket</a:t>
            </a:r>
          </a:p>
          <a:p>
            <a:pPr algn="just">
              <a:defRPr/>
            </a:pPr>
            <a:r>
              <a:rPr lang="hu-HU" dirty="0" smtClean="0"/>
              <a:t>Aktív munkaerő-piaci eszközeink, képzési programjaink egyik kiemelt célcsoportja a pályakezdők, különösen az alacsony iskolai végzettségűek, illetve szakképzetlenek. 2011-ben több mint 7 ezer fiatal került bevonásra a TÁMOP 1.1.2 Decentralizált programok a hátrányos helyzetűek foglakoztatására c. kiemelt projektben,  akik személyre szabott, komplex munkaerő-piaci szolgáltatásokban, támogatásokban részesültek.</a:t>
            </a:r>
          </a:p>
          <a:p>
            <a:pPr>
              <a:defRPr/>
            </a:pPr>
            <a:r>
              <a:rPr lang="hu-HU" dirty="0" smtClean="0"/>
              <a:t>A tervezés alatt álló </a:t>
            </a:r>
            <a:r>
              <a:rPr lang="hu-HU" b="1" dirty="0" smtClean="0"/>
              <a:t>gyakornoki program lényege </a:t>
            </a:r>
            <a:r>
              <a:rPr lang="hu-HU" dirty="0" smtClean="0"/>
              <a:t>jellemzően a vállalkozás statisztikai létszámának növelésével együtt járó új foglalkoztatás támogatása egy éven keresztül járó részleges bér- és járuléktámogatással, valamint a cégen belüli segítő bérpótlékával, </a:t>
            </a:r>
            <a:r>
              <a:rPr lang="hu-HU" b="1" dirty="0" smtClean="0"/>
              <a:t>amennyiben a vállalkozás olyan pályakezdőt alkalmaz, aki igazolhatóan tanulószerződés keretében tanult</a:t>
            </a:r>
            <a:r>
              <a:rPr lang="hu-HU" dirty="0" smtClean="0"/>
              <a:t>. A program elsődleges célja a közvetlen munkahelyteremtés elősegítésén túl az iskolai rendszerű képzésben szerzett első szakképesítés hasznosulásának elősegítése, a pályakezdők korai munkahelyi tapasztalathoz segítése, ezzel a későbbi foglalkoztathatóságuk növelése. A program célja továbbá a </a:t>
            </a:r>
            <a:r>
              <a:rPr lang="hu-HU" b="1" dirty="0" smtClean="0"/>
              <a:t>duális szakképzés erősítése</a:t>
            </a:r>
            <a:r>
              <a:rPr lang="hu-HU" dirty="0" smtClean="0"/>
              <a:t>, a tanulószerződést kötő tanulók és vállalkozások támogatása, valamint </a:t>
            </a:r>
            <a:r>
              <a:rPr lang="hu-HU" b="1" dirty="0" smtClean="0"/>
              <a:t>közvetett cél a duális képzésben részt vevő vállalkozások számának növelése</a:t>
            </a:r>
            <a:r>
              <a:rPr lang="hu-HU" dirty="0" smtClean="0"/>
              <a:t>.</a:t>
            </a:r>
          </a:p>
          <a:p>
            <a:pPr>
              <a:defRPr/>
            </a:pPr>
            <a:r>
              <a:rPr lang="hu-HU" dirty="0" smtClean="0"/>
              <a:t>Rendelkezésre álló forrás </a:t>
            </a:r>
            <a:r>
              <a:rPr lang="hu-HU" b="1" dirty="0" smtClean="0"/>
              <a:t>8,5 Mrd forint</a:t>
            </a:r>
            <a:r>
              <a:rPr lang="hu-HU" dirty="0" smtClean="0"/>
              <a:t>.</a:t>
            </a:r>
          </a:p>
          <a:p>
            <a:pPr>
              <a:defRPr/>
            </a:pPr>
            <a:r>
              <a:rPr lang="hu-HU" b="1" dirty="0" smtClean="0"/>
              <a:t>Mikro-, kis- és középvállalkozások pályázhatnak. 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DD07A5-064B-4C01-B154-D0659CB46936}" type="slidenum">
              <a:rPr lang="hu-HU" smtClean="0"/>
              <a:pPr>
                <a:defRPr/>
              </a:pPr>
              <a:t>27</a:t>
            </a:fld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hu-HU" sz="1600" dirty="0" smtClean="0"/>
              <a:t>2. </a:t>
            </a:r>
            <a:r>
              <a:rPr lang="hu-HU" sz="1600" b="1" dirty="0" smtClean="0"/>
              <a:t>Szakképző intézmények felkészítése az új szakképzési törvény szerinti képzések indítására pilot jelleggel </a:t>
            </a:r>
          </a:p>
          <a:p>
            <a:pPr>
              <a:defRPr/>
            </a:pPr>
            <a:r>
              <a:rPr lang="hu-HU" sz="1600" dirty="0" smtClean="0"/>
              <a:t>Az új képzés egy tanévvel korábbi bevezetését vállaló, innovációra kész szakképző intézmények is támogatásban részesülhetnek. A konstrukció célja a szakképzést folytató iskolák ösztönzése a hároméves szakiskolai szakképzés korai elindítására, valamint a bevezetés során szerzett tapasztalatok, a kidolgozott jó gyakorlatok átadása</a:t>
            </a:r>
          </a:p>
          <a:p>
            <a:pPr>
              <a:defRPr/>
            </a:pPr>
            <a:endParaRPr lang="hu-HU" sz="1600" dirty="0" smtClean="0"/>
          </a:p>
          <a:p>
            <a:pPr>
              <a:defRPr/>
            </a:pPr>
            <a:r>
              <a:rPr lang="hu-HU" dirty="0" smtClean="0"/>
              <a:t>3. </a:t>
            </a:r>
            <a:r>
              <a:rPr lang="hu-HU" b="1" dirty="0" smtClean="0"/>
              <a:t>TÁMOP 2.3.4 B</a:t>
            </a:r>
            <a:r>
              <a:rPr lang="hu-HU" dirty="0" smtClean="0"/>
              <a:t>: A duális képzés gyakorlati képzési feltételeinek javítása érdekében 2012-ben egy 1,2 Mrd Ft keretösszegű, a </a:t>
            </a:r>
            <a:r>
              <a:rPr lang="hu-HU" b="1" dirty="0" smtClean="0"/>
              <a:t>Magyar Kereskedelmi és Iparkamara </a:t>
            </a:r>
            <a:r>
              <a:rPr lang="hu-HU" dirty="0" smtClean="0"/>
              <a:t>által megvalósításra kerülő kiemelt projekt indul, amelynek célja elsősorban a külső képzőhelyeken szakoktatói feladatokat végző szakemberek számára a </a:t>
            </a:r>
            <a:r>
              <a:rPr lang="hu-HU" b="1" dirty="0" smtClean="0"/>
              <a:t>mestervizsga</a:t>
            </a:r>
            <a:r>
              <a:rPr lang="hu-HU" dirty="0" smtClean="0"/>
              <a:t> megszerzésének támogatása, valamint tájékoztatásuk a jogszabályi változásokról, kerettantervekről, módszertani segítésük. A program emellett támogatja a gyakornoki programban résztvevő mentorok munkáját, illetve a gyakornoki programba lépést ösztönző központi szolgáltatások nyújtását</a:t>
            </a:r>
          </a:p>
          <a:p>
            <a:pPr>
              <a:defRPr/>
            </a:pPr>
            <a:r>
              <a:rPr lang="hu-HU" b="1" dirty="0" smtClean="0"/>
              <a:t>TÁMOP 2.2.6</a:t>
            </a:r>
            <a:r>
              <a:rPr lang="hu-HU" dirty="0" smtClean="0"/>
              <a:t>: Szakmai elméleti tanárok és gyakorlati oktatók </a:t>
            </a:r>
            <a:r>
              <a:rPr lang="hu-HU" b="1" dirty="0" smtClean="0"/>
              <a:t>pedagógiai képzése, továbbképzése </a:t>
            </a:r>
          </a:p>
          <a:p>
            <a:pPr>
              <a:defRPr/>
            </a:pPr>
            <a:r>
              <a:rPr lang="hu-HU" dirty="0" smtClean="0"/>
              <a:t>A felsőfokú végzettségű, de pedagógiai végzettséggel nem rendelkező, szaktanári munkakörben foglalkoztatottak továbbképzésére is jut forrás (1,4 Mrd Ft), amelyre iskolai rendszerű szakképzést folytató iskolák pályázhatnak.</a:t>
            </a:r>
          </a:p>
          <a:p>
            <a:pPr>
              <a:defRPr/>
            </a:pPr>
            <a:endParaRPr lang="hu-HU" dirty="0" smtClean="0"/>
          </a:p>
          <a:p>
            <a:pPr>
              <a:defRPr/>
            </a:pPr>
            <a:endParaRPr lang="hu-HU" dirty="0" smtClean="0"/>
          </a:p>
          <a:p>
            <a:pPr>
              <a:defRPr/>
            </a:pPr>
            <a:r>
              <a:rPr lang="hu-HU" dirty="0" smtClean="0"/>
              <a:t>4. A képzés minőségének és a pályaorientáció intézményrendszerének fejlesztését célzó programok jelentősebb uniós finanszírozású programok:</a:t>
            </a:r>
          </a:p>
          <a:p>
            <a:pPr>
              <a:defRPr/>
            </a:pPr>
            <a:r>
              <a:rPr lang="hu-HU" dirty="0" smtClean="0"/>
              <a:t>A </a:t>
            </a:r>
            <a:r>
              <a:rPr lang="hu-HU" b="1" dirty="0" smtClean="0"/>
              <a:t>pályaorientáció</a:t>
            </a:r>
            <a:r>
              <a:rPr lang="hu-HU" dirty="0" smtClean="0"/>
              <a:t> rendszerének tartalmi és módszertani fejlesztése </a:t>
            </a:r>
          </a:p>
          <a:p>
            <a:pPr>
              <a:defRPr/>
            </a:pPr>
            <a:r>
              <a:rPr lang="hu-HU" dirty="0" smtClean="0"/>
              <a:t>A fejlesztés célja az országosan egységes pályaorientációs rendszer megalapozása és kialakítása, a pályaorientáció módszertanának megújítása, a pályaorientációval foglalkozó szakemberek felkészítése és körének bővítése, mindezzel hozzájárulva a keresletvezérelt szakképzés kialakításához. </a:t>
            </a:r>
          </a:p>
          <a:p>
            <a:pPr>
              <a:defRPr/>
            </a:pPr>
            <a:r>
              <a:rPr lang="hu-HU" dirty="0" smtClean="0"/>
              <a:t>A </a:t>
            </a:r>
            <a:r>
              <a:rPr lang="hu-HU" b="1" dirty="0" smtClean="0"/>
              <a:t>szak- és felnőttképzés minőségének és tartalmának fejlesztése </a:t>
            </a:r>
          </a:p>
          <a:p>
            <a:pPr>
              <a:defRPr/>
            </a:pPr>
            <a:r>
              <a:rPr lang="hu-HU" dirty="0" smtClean="0"/>
              <a:t>A képzési rendszer átfogó fejlesztése a képzés kibocsátása és a munkaerő-piaci kereslet közti összhang megteremtését célozza. A program keretében az új szakképzési törvényből fakadó feladatok végrehajtására kerül sor: az OKJ összehangolása a hatósági képesítésekkel, kerettantervek kidolgozása, szakmai folyamatellenőrzési rendszer bevezetése, a Magyar Képesítési Keretrendszer kialakítása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64066D-2607-458F-BD55-B392F300DF72}" type="slidenum">
              <a:rPr lang="hu-HU" smtClean="0"/>
              <a:pPr>
                <a:defRPr/>
              </a:pPr>
              <a:t>28</a:t>
            </a:fld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hu-HU" smtClean="0"/>
              <a:t>A 2013 szeptember nincs leírva, csak levezethető a köznevelési és a szakképzési törvényből együttesen, ahol az állam nem veszi át a működtetést automatikusan januárban, azon önkormányzatok esetében csak szeptembertől érvényes, hogy kötelezően az állam működtet.</a:t>
            </a:r>
          </a:p>
          <a:p>
            <a:endParaRPr lang="hu-HU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BDD3DB-872D-4B08-84F6-11A01D75C05C}" type="slidenum">
              <a:rPr lang="hu-HU" smtClean="0"/>
              <a:pPr>
                <a:defRPr/>
              </a:pPr>
              <a:t>29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ső old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36"/>
            <a:ext cx="7772400" cy="1285884"/>
          </a:xfrm>
        </p:spPr>
        <p:txBody>
          <a:bodyPr anchor="t">
            <a:normAutofit/>
          </a:bodyPr>
          <a:lstStyle>
            <a:lvl1pPr>
              <a:defRPr sz="3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86058"/>
            <a:ext cx="6400800" cy="71438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3571876"/>
            <a:ext cx="7572428" cy="114300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9" name="Content Placeholder 4"/>
          <p:cNvSpPr>
            <a:spLocks noGrp="1"/>
          </p:cNvSpPr>
          <p:nvPr>
            <p:ph idx="14"/>
          </p:nvPr>
        </p:nvSpPr>
        <p:spPr bwMode="auto">
          <a:xfrm>
            <a:off x="785786" y="4786322"/>
            <a:ext cx="7572428" cy="1000132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 algn="l">
              <a:buFont typeface="+mj-lt"/>
              <a:buAutoNum type="arabicPeriod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A713F-F76B-48E0-849D-EE6B6D4AD659}" type="datetimeFigureOut">
              <a:rPr lang="hu-HU"/>
              <a:pPr>
                <a:defRPr/>
              </a:pPr>
              <a:t>2012.08.29.</a:t>
            </a:fld>
            <a:endParaRPr lang="hu-H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ső old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910" y="1285860"/>
            <a:ext cx="3471858" cy="857256"/>
          </a:xfrm>
        </p:spPr>
        <p:txBody>
          <a:bodyPr anchor="t">
            <a:normAutofit/>
          </a:bodyPr>
          <a:lstStyle>
            <a:lvl1pPr algn="l">
              <a:defRPr sz="1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4"/>
          </p:nvPr>
        </p:nvSpPr>
        <p:spPr bwMode="auto">
          <a:xfrm>
            <a:off x="3663561" y="2214554"/>
            <a:ext cx="4714908" cy="400052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Font typeface="Arial" pitchFamily="34" charset="0"/>
              <a:buChar char="•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10" name="Tartalom helye 2"/>
          <p:cNvSpPr>
            <a:spLocks noGrp="1"/>
          </p:cNvSpPr>
          <p:nvPr>
            <p:ph idx="13"/>
          </p:nvPr>
        </p:nvSpPr>
        <p:spPr>
          <a:xfrm>
            <a:off x="908566" y="1376038"/>
            <a:ext cx="2651379" cy="480281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7AA33-D3A7-40C1-A788-35E55A0D054F}" type="datetimeFigureOut">
              <a:rPr lang="hu-HU"/>
              <a:pPr>
                <a:defRPr/>
              </a:pPr>
              <a:t>2012.08.29.</a:t>
            </a:fld>
            <a:endParaRPr lang="hu-H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ső olda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281107"/>
            <a:ext cx="7772400" cy="504819"/>
          </a:xfrm>
        </p:spPr>
        <p:txBody>
          <a:bodyPr anchor="t">
            <a:normAutofit/>
          </a:bodyPr>
          <a:lstStyle>
            <a:lvl1pPr algn="ctr">
              <a:defRPr sz="1800" b="0" cap="none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4786322"/>
            <a:ext cx="7572428" cy="150019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9" name="Tartalom helye 2"/>
          <p:cNvSpPr>
            <a:spLocks noGrp="1"/>
          </p:cNvSpPr>
          <p:nvPr>
            <p:ph idx="14"/>
          </p:nvPr>
        </p:nvSpPr>
        <p:spPr>
          <a:xfrm>
            <a:off x="908566" y="1928803"/>
            <a:ext cx="3601290" cy="2696464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12" name="Tartalom helye 2"/>
          <p:cNvSpPr>
            <a:spLocks noGrp="1"/>
          </p:cNvSpPr>
          <p:nvPr>
            <p:ph idx="15"/>
          </p:nvPr>
        </p:nvSpPr>
        <p:spPr>
          <a:xfrm>
            <a:off x="4643438" y="1928803"/>
            <a:ext cx="3601290" cy="2696464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AABCA-BF69-4F5A-BB30-623732FB202E}" type="datetimeFigureOut">
              <a:rPr lang="hu-HU"/>
              <a:pPr>
                <a:defRPr/>
              </a:pPr>
              <a:t>2012.08.29.</a:t>
            </a:fld>
            <a:endParaRPr lang="hu-H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BA078-227F-47B7-8FBA-8ED72229138F}" type="datetimeFigureOut">
              <a:rPr lang="hu-HU"/>
              <a:pPr>
                <a:defRPr/>
              </a:pPr>
              <a:t>2012.08.29.</a:t>
            </a:fld>
            <a:endParaRPr lang="hu-HU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22"/>
          <p:cNvSpPr>
            <a:spLocks noGrp="1"/>
          </p:cNvSpPr>
          <p:nvPr>
            <p:ph type="sldNum" sz="quarter" idx="12"/>
          </p:nvPr>
        </p:nvSpPr>
        <p:spPr>
          <a:xfrm>
            <a:off x="6724650" y="614362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40BA41-6D25-4B07-B9C5-F86BAF93EE9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első olda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281107"/>
            <a:ext cx="7772400" cy="504819"/>
          </a:xfrm>
        </p:spPr>
        <p:txBody>
          <a:bodyPr anchor="t">
            <a:normAutofit/>
          </a:bodyPr>
          <a:lstStyle>
            <a:lvl1pPr algn="ctr">
              <a:defRPr sz="1800" b="0" cap="none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4786322"/>
            <a:ext cx="7572428" cy="150019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9" name="Tartalom helye 2"/>
          <p:cNvSpPr>
            <a:spLocks noGrp="1"/>
          </p:cNvSpPr>
          <p:nvPr>
            <p:ph idx="14"/>
          </p:nvPr>
        </p:nvSpPr>
        <p:spPr>
          <a:xfrm>
            <a:off x="908566" y="1928803"/>
            <a:ext cx="3601290" cy="2696464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12" name="Tartalom helye 2"/>
          <p:cNvSpPr>
            <a:spLocks noGrp="1"/>
          </p:cNvSpPr>
          <p:nvPr>
            <p:ph idx="15"/>
          </p:nvPr>
        </p:nvSpPr>
        <p:spPr>
          <a:xfrm>
            <a:off x="4643438" y="1928803"/>
            <a:ext cx="3601290" cy="2696464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CF13D-8149-4514-883F-29E1D340064E}" type="datetimeFigureOut">
              <a:rPr lang="hu-HU"/>
              <a:pPr>
                <a:defRPr/>
              </a:pPr>
              <a:t>2012.08.29.</a:t>
            </a:fld>
            <a:endParaRPr lang="hu-H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első old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36"/>
            <a:ext cx="7772400" cy="1285884"/>
          </a:xfrm>
        </p:spPr>
        <p:txBody>
          <a:bodyPr anchor="t">
            <a:normAutofit/>
          </a:bodyPr>
          <a:lstStyle>
            <a:lvl1pPr>
              <a:defRPr sz="3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86058"/>
            <a:ext cx="6400800" cy="71438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3571876"/>
            <a:ext cx="7572428" cy="114300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9" name="Content Placeholder 4"/>
          <p:cNvSpPr>
            <a:spLocks noGrp="1"/>
          </p:cNvSpPr>
          <p:nvPr>
            <p:ph idx="14"/>
          </p:nvPr>
        </p:nvSpPr>
        <p:spPr bwMode="auto">
          <a:xfrm>
            <a:off x="785786" y="4786322"/>
            <a:ext cx="7572428" cy="1000132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 algn="l">
              <a:buFont typeface="+mj-lt"/>
              <a:buAutoNum type="arabicPeriod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0D506-25C3-4D7C-9B3A-3F311F92E74B}" type="datetimeFigureOut">
              <a:rPr lang="hu-HU"/>
              <a:pPr>
                <a:defRPr/>
              </a:pPr>
              <a:t>2012.08.29.</a:t>
            </a:fld>
            <a:endParaRPr lang="hu-H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első old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910" y="1285860"/>
            <a:ext cx="3471858" cy="857256"/>
          </a:xfrm>
        </p:spPr>
        <p:txBody>
          <a:bodyPr anchor="t">
            <a:normAutofit/>
          </a:bodyPr>
          <a:lstStyle>
            <a:lvl1pPr algn="l">
              <a:defRPr sz="1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4"/>
          </p:nvPr>
        </p:nvSpPr>
        <p:spPr bwMode="auto">
          <a:xfrm>
            <a:off x="3663561" y="2214554"/>
            <a:ext cx="4714908" cy="400052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Font typeface="Arial" pitchFamily="34" charset="0"/>
              <a:buChar char="•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10" name="Tartalom helye 2"/>
          <p:cNvSpPr>
            <a:spLocks noGrp="1"/>
          </p:cNvSpPr>
          <p:nvPr>
            <p:ph idx="13"/>
          </p:nvPr>
        </p:nvSpPr>
        <p:spPr>
          <a:xfrm>
            <a:off x="908566" y="1376038"/>
            <a:ext cx="2651379" cy="480281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D294F-CE36-445A-B8FB-D8B437EB9241}" type="datetimeFigureOut">
              <a:rPr lang="hu-HU"/>
              <a:pPr>
                <a:defRPr/>
              </a:pPr>
              <a:t>2012.08.29.</a:t>
            </a:fld>
            <a:endParaRPr lang="hu-H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EE7E6-F5AC-4B3B-BFB0-3BD67965D0DB}" type="datetimeFigureOut">
              <a:rPr lang="hu-HU"/>
              <a:pPr>
                <a:defRPr/>
              </a:pPr>
              <a:t>2012.08.29.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l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178759"/>
            <a:ext cx="7772400" cy="1470025"/>
          </a:xfrm>
        </p:spPr>
        <p:txBody>
          <a:bodyPr>
            <a:normAutofit/>
          </a:bodyPr>
          <a:lstStyle>
            <a:lvl1pPr>
              <a:defRPr sz="3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86322"/>
            <a:ext cx="6400800" cy="1357298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hu-HU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A3386-3B5C-47A2-9A4C-8D9BD3F79CC0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2012.08.29.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40525" y="6089650"/>
            <a:ext cx="2133600" cy="365125"/>
          </a:xfrm>
        </p:spPr>
        <p:txBody>
          <a:bodyPr/>
          <a:lstStyle>
            <a:lvl1pPr>
              <a:defRPr sz="1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3D27121-8C5E-48C0-A7BE-610FAAFD308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bg_2_beloldal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88" y="14288"/>
            <a:ext cx="9140825" cy="682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hu-HU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C300125-43C4-452F-B8DC-7F2858D81FF2}" type="datetimeFigureOut">
              <a:rPr lang="hu-HU"/>
              <a:pPr>
                <a:defRPr/>
              </a:pPr>
              <a:t>2012.08.29.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6740525" y="64214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34BF0E0-B317-4BE0-B05A-52B2EE46565A}" type="slidenum">
              <a:rPr lang="hu-HU" smtClean="0"/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01" r:id="rId1"/>
    <p:sldLayoutId id="2147484602" r:id="rId2"/>
    <p:sldLayoutId id="2147484603" r:id="rId3"/>
    <p:sldLayoutId id="2147484608" r:id="rId4"/>
    <p:sldLayoutId id="2147484604" r:id="rId5"/>
    <p:sldLayoutId id="2147484609" r:id="rId6"/>
    <p:sldLayoutId id="2147484605" r:id="rId7"/>
    <p:sldLayoutId id="2147484606" r:id="rId8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bg_1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8" y="14288"/>
            <a:ext cx="9140825" cy="682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hu-HU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33B2DBE-4B4F-4DE8-98CA-C5CF9688B302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2012.08.29.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4650" y="61436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0B20EDC-33B1-4D48-AB6E-33F09CAD664E}" type="slidenum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685800" y="3178175"/>
            <a:ext cx="7772400" cy="1470025"/>
          </a:xfrm>
        </p:spPr>
        <p:txBody>
          <a:bodyPr/>
          <a:lstStyle/>
          <a:p>
            <a:pPr eaLnBrk="1" hangingPunct="1"/>
            <a:r>
              <a:rPr lang="hu-HU" b="1" dirty="0" smtClean="0"/>
              <a:t>A szakképzési törvény legfontosabb változásai</a:t>
            </a: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1371600" y="4437112"/>
            <a:ext cx="6400800" cy="1706513"/>
          </a:xfrm>
        </p:spPr>
        <p:txBody>
          <a:bodyPr/>
          <a:lstStyle/>
          <a:p>
            <a:pPr eaLnBrk="1" hangingPunct="1"/>
            <a:r>
              <a:rPr lang="hu-HU" b="1" dirty="0" smtClean="0"/>
              <a:t>Országos Szakképzési Tanévnyitó értekezlet</a:t>
            </a:r>
          </a:p>
          <a:p>
            <a:pPr eaLnBrk="1" hangingPunct="1"/>
            <a:r>
              <a:rPr lang="hu-HU" dirty="0" smtClean="0"/>
              <a:t>Győr, 2012. augusztus 29.</a:t>
            </a:r>
          </a:p>
          <a:p>
            <a:pPr algn="r" eaLnBrk="1" hangingPunct="1"/>
            <a:endParaRPr lang="hu-HU" b="1" dirty="0" smtClean="0"/>
          </a:p>
          <a:p>
            <a:pPr algn="r" eaLnBrk="1" hangingPunct="1"/>
            <a:r>
              <a:rPr lang="hu-HU" b="1" dirty="0" smtClean="0"/>
              <a:t>Dr. Odrobina László</a:t>
            </a:r>
          </a:p>
          <a:p>
            <a:pPr algn="r" eaLnBrk="1" hangingPunct="1"/>
            <a:r>
              <a:rPr lang="hu-HU" dirty="0" smtClean="0"/>
              <a:t>Szakképzési és Felnőttképzési Főosztály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/>
          </p:cNvSpPr>
          <p:nvPr>
            <p:ph sz="quarter" idx="1"/>
          </p:nvPr>
        </p:nvSpPr>
        <p:spPr>
          <a:xfrm>
            <a:off x="611188" y="1412875"/>
            <a:ext cx="7993062" cy="4738688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hu-HU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Előzmények</a:t>
            </a:r>
          </a:p>
          <a:p>
            <a:pPr marL="0" indent="0" algn="just">
              <a:buFont typeface="Arial" charset="0"/>
              <a:buNone/>
              <a:defRPr/>
            </a:pPr>
            <a:endParaRPr lang="hu-H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Arial" charset="0"/>
              <a:buNone/>
              <a:defRPr/>
            </a:pPr>
            <a:r>
              <a:rPr lang="hu-HU" sz="2800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2011 végén:</a:t>
            </a:r>
            <a:endParaRPr lang="hu-HU" sz="2800" b="1" dirty="0">
              <a:solidFill>
                <a:srgbClr val="A2906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Az új szakképzési törvény elfogadása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      (2011. évi CLXXXVII törvény)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Az új szakképzési hozzájárulási törvény </a:t>
            </a:r>
            <a:r>
              <a:rPr lang="hu-HU" sz="2800" dirty="0">
                <a:latin typeface="Times New Roman" pitchFamily="18" charset="0"/>
                <a:cs typeface="Times New Roman" pitchFamily="18" charset="0"/>
              </a:rPr>
              <a:t>elfogadása</a:t>
            </a:r>
            <a:endParaRPr lang="hu-H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Arial" charset="0"/>
              <a:buNone/>
              <a:defRPr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      (2011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. évi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CLV.  törvény)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 „Gyakorlati normatíva” kormányrendelet megjelenése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     (280/2011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. (XII. 20.)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kormányrendelet)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pPr marL="452438" indent="-363538">
              <a:buFont typeface="Arial" charset="0"/>
              <a:buNone/>
              <a:defRPr/>
            </a:pPr>
            <a:endParaRPr lang="hu-HU" sz="1800" dirty="0" smtClean="0">
              <a:latin typeface="Bookman Old Style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hu-HU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Előzmények</a:t>
            </a:r>
          </a:p>
          <a:p>
            <a:pPr marL="0" indent="0" algn="just">
              <a:buFont typeface="Arial" charset="0"/>
              <a:buNone/>
              <a:defRPr/>
            </a:pPr>
            <a:endParaRPr lang="hu-H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Arial" charset="0"/>
              <a:buNone/>
              <a:defRPr/>
            </a:pPr>
            <a:r>
              <a:rPr lang="hu-HU" sz="2800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2012-ben:</a:t>
            </a:r>
            <a:endParaRPr lang="hu-HU" sz="2800" b="1" dirty="0">
              <a:solidFill>
                <a:srgbClr val="A2906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Az új OKJ megjelenése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      (150/2012. (VII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. 6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kormányrendelet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„Követelménymodul” kormányrendelet </a:t>
            </a:r>
            <a:r>
              <a:rPr lang="hu-HU" sz="2800" dirty="0">
                <a:latin typeface="Times New Roman" pitchFamily="18" charset="0"/>
                <a:cs typeface="Times New Roman" pitchFamily="18" charset="0"/>
              </a:rPr>
              <a:t>megjelenése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      (217/2012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(VIII. 9.) 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kormányrendelet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Az NGM hatáskörébe tartozó szakmák (77 db) szakmai és vizsgakövetelményeiről szóló miniszteri rendelet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     (27/2012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. (VIII. 27.) NGM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rendelet)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pPr marL="452438" indent="-363538">
              <a:buFont typeface="Arial" charset="0"/>
              <a:buNone/>
              <a:defRPr/>
            </a:pPr>
            <a:endParaRPr lang="hu-HU" sz="1800" dirty="0" smtClean="0">
              <a:latin typeface="Bookman Old Style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609600" y="1371600"/>
            <a:ext cx="8229600" cy="493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charset="0"/>
              <a:buNone/>
              <a:defRPr/>
            </a:pPr>
            <a:r>
              <a:rPr lang="hu-HU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Szakképzési törvény módosítása</a:t>
            </a:r>
          </a:p>
          <a:p>
            <a:pPr marL="0" indent="0" algn="just">
              <a:buFont typeface="Arial" charset="0"/>
              <a:buNone/>
              <a:defRPr/>
            </a:pPr>
            <a:endParaRPr lang="hu-H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Arial" charset="0"/>
              <a:buNone/>
              <a:defRPr/>
            </a:pP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Főbb módosítási pontok:</a:t>
            </a:r>
          </a:p>
          <a:p>
            <a:pPr algn="just"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Tanulószerződés kötése már a 9. évfolyamon is</a:t>
            </a:r>
          </a:p>
          <a:p>
            <a:pPr algn="just"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 szintvizsga szabályainak módosulása</a:t>
            </a:r>
          </a:p>
          <a:p>
            <a:pPr algn="just">
              <a:defRPr/>
            </a:pPr>
            <a:r>
              <a:rPr lang="hu-HU" sz="2800" dirty="0">
                <a:latin typeface="Times New Roman" pitchFamily="18" charset="0"/>
                <a:cs typeface="Times New Roman" pitchFamily="18" charset="0"/>
              </a:rPr>
              <a:t>A szakiskolai oktatásban biztosítandó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közismeret</a:t>
            </a:r>
          </a:p>
          <a:p>
            <a:pPr algn="just"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 szakképzési tantervi ajánlások megjelentetése</a:t>
            </a:r>
          </a:p>
          <a:p>
            <a:pPr algn="just"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Egyes átmeneti szabályok megváltoztatása</a:t>
            </a:r>
          </a:p>
          <a:p>
            <a:pPr marL="0" indent="0" algn="just">
              <a:buFont typeface="Arial" charset="0"/>
              <a:buNone/>
              <a:defRPr/>
            </a:pPr>
            <a:endParaRPr lang="hu-HU" sz="1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Arial" charset="0"/>
              <a:buNone/>
              <a:defRPr/>
            </a:pP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Hatálybalépése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: 2012. június 27. illetve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u-HU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	       2012. szeptember 1.</a:t>
            </a:r>
            <a:endParaRPr lang="hu-HU" sz="1800" dirty="0" smtClean="0">
              <a:latin typeface="Bookman Old Style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/>
          </p:cNvSpPr>
          <p:nvPr>
            <p:ph sz="quarter" idx="1"/>
          </p:nvPr>
        </p:nvSpPr>
        <p:spPr>
          <a:xfrm>
            <a:off x="611188" y="1412875"/>
            <a:ext cx="8137525" cy="5111750"/>
          </a:xfrm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hu-HU" sz="3000" b="1" dirty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Tanulószerződés kötése már a 9. évfolyamon </a:t>
            </a:r>
            <a:r>
              <a:rPr lang="hu-HU" sz="3000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is I.</a:t>
            </a:r>
            <a:endParaRPr lang="hu-HU" sz="3000" b="1" dirty="0">
              <a:solidFill>
                <a:srgbClr val="A2906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hu-HU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Hatálybalépés: 2012. szeptember 1.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Eddig csak a 10. évfolyamtól lehetett kötni 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900" dirty="0" smtClean="0">
                <a:latin typeface="Times New Roman" pitchFamily="18" charset="0"/>
                <a:cs typeface="Times New Roman" pitchFamily="18" charset="0"/>
              </a:rPr>
              <a:t>Csak a szakiskolai képzésre vonatkozik a változás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Szigorú feltételei vannak: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csak 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a gyakorlati képzés folytatására jogosult szervezet kizárólag gyakorlati képzési célt szolgáló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tanműhelyében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zt a gazdasági kamara ellenőrzi</a:t>
            </a: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Vagy továbbra is iskolai tanműhelyben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/>
          </p:cNvSpPr>
          <p:nvPr>
            <p:ph sz="quarter" idx="1"/>
          </p:nvPr>
        </p:nvSpPr>
        <p:spPr>
          <a:xfrm>
            <a:off x="468313" y="1341438"/>
            <a:ext cx="8424862" cy="5111750"/>
          </a:xfrm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hu-HU" sz="3000" b="1" dirty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Tanulószerződés kötése már a 9. évfolyamon is </a:t>
            </a:r>
            <a:r>
              <a:rPr lang="hu-HU" sz="3000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II.</a:t>
            </a:r>
          </a:p>
          <a:p>
            <a:pPr marL="0" indent="0" algn="ctr">
              <a:buFont typeface="Arial" charset="0"/>
              <a:buNone/>
              <a:defRPr/>
            </a:pPr>
            <a:endParaRPr lang="hu-HU" sz="9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2012 előtt sem volt köthető a 9. </a:t>
            </a:r>
            <a:r>
              <a:rPr lang="hu-HU" sz="2800" dirty="0" err="1" smtClean="0">
                <a:latin typeface="Times New Roman" pitchFamily="18" charset="0"/>
                <a:cs typeface="Times New Roman" pitchFamily="18" charset="0"/>
              </a:rPr>
              <a:t>évf-on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tanulószerződés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Továbbra is</a:t>
            </a:r>
          </a:p>
          <a:p>
            <a:pPr lvl="1" algn="just">
              <a:spcBef>
                <a:spcPts val="300"/>
              </a:spcBef>
              <a:buFont typeface="Arial" charset="0"/>
              <a:buChar char="–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csak az 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iskolai rendszerű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szakképzésben,</a:t>
            </a:r>
          </a:p>
          <a:p>
            <a:pPr lvl="1" algn="just">
              <a:spcBef>
                <a:spcPts val="300"/>
              </a:spcBef>
              <a:buFont typeface="Arial" charset="0"/>
              <a:buChar char="–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magyarországi 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székhellyel működő köznevelési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intézményben,</a:t>
            </a:r>
          </a:p>
          <a:p>
            <a:pPr lvl="1" algn="just">
              <a:spcBef>
                <a:spcPts val="300"/>
              </a:spcBef>
              <a:buFont typeface="Arial" charset="0"/>
              <a:buChar char="–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nappali rendszerű iskolai oktatás keretében részt vevő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tanulóval</a:t>
            </a:r>
          </a:p>
          <a:p>
            <a:pPr marL="457200" lvl="1" indent="0" algn="just">
              <a:buFont typeface="Arial" charset="0"/>
              <a:buNone/>
              <a:defRPr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köthető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lvl="1" indent="-342900" algn="just">
              <a:buFont typeface="Arial" charset="0"/>
              <a:buChar char="•"/>
              <a:defRPr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A tanuló-előszerződés szabályainak eltörlése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 algn="just">
              <a:buFont typeface="Arial" charset="0"/>
              <a:buNone/>
              <a:defRPr/>
            </a:pPr>
            <a:endParaRPr lang="hu-H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/>
          </p:cNvSpPr>
          <p:nvPr>
            <p:ph sz="quarter" idx="1"/>
          </p:nvPr>
        </p:nvSpPr>
        <p:spPr>
          <a:xfrm>
            <a:off x="539750" y="1412875"/>
            <a:ext cx="8280400" cy="5184775"/>
          </a:xfrm>
        </p:spPr>
        <p:txBody>
          <a:bodyPr/>
          <a:lstStyle/>
          <a:p>
            <a:pPr algn="ctr">
              <a:buFont typeface="Arial" pitchFamily="34" charset="0"/>
              <a:buNone/>
            </a:pPr>
            <a:r>
              <a:rPr lang="hu-HU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A szintvizsga szabályainak változása I.</a:t>
            </a:r>
          </a:p>
          <a:p>
            <a:pPr algn="ctr">
              <a:buFont typeface="Arial" pitchFamily="34" charset="0"/>
              <a:buNone/>
            </a:pPr>
            <a:endParaRPr lang="hu-HU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Hatálybalépés: 2012. szeptember 1.</a:t>
            </a:r>
          </a:p>
          <a:p>
            <a:pPr algn="just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Már nem a tanulószerződés megkötésének a feltétele,</a:t>
            </a:r>
          </a:p>
          <a:p>
            <a:pPr algn="just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hanem annak, hogy a tanuló 10. évfolyamon külsős, vállalati tanműhelyben is részt vehet gyakorlaton</a:t>
            </a:r>
          </a:p>
          <a:p>
            <a:pPr algn="just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azaz nem csak kizárólag tanműhelyi célokat szolgáló gyakorlati képzőhelyen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700" dirty="0" smtClean="0">
                <a:latin typeface="Times New Roman" pitchFamily="18" charset="0"/>
                <a:cs typeface="Times New Roman" pitchFamily="18" charset="0"/>
              </a:rPr>
              <a:t>A szintvizsga teljesítése nem feltétele a tanulószerződés ellenjegyzésének</a:t>
            </a:r>
          </a:p>
          <a:p>
            <a:pPr algn="just">
              <a:buFont typeface="Arial" pitchFamily="34" charset="0"/>
              <a:buNone/>
            </a:pPr>
            <a:endParaRPr lang="hu-H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/>
          </p:cNvSpPr>
          <p:nvPr>
            <p:ph sz="quarter" idx="1"/>
          </p:nvPr>
        </p:nvSpPr>
        <p:spPr>
          <a:xfrm>
            <a:off x="611188" y="1268413"/>
            <a:ext cx="8137525" cy="5184775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hu-HU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A szintvizsga szabályainak változása II.</a:t>
            </a:r>
          </a:p>
          <a:p>
            <a:pPr algn="ctr">
              <a:buFont typeface="Arial" charset="0"/>
              <a:buNone/>
              <a:defRPr/>
            </a:pPr>
            <a:endParaRPr lang="hu-HU" sz="1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Arial" charset="0"/>
              <a:buNone/>
              <a:defRPr/>
            </a:pPr>
            <a:r>
              <a:rPr lang="hu-HU" sz="3000" b="1" dirty="0" smtClean="0">
                <a:latin typeface="Times New Roman" pitchFamily="18" charset="0"/>
                <a:cs typeface="Times New Roman" pitchFamily="18" charset="0"/>
              </a:rPr>
              <a:t>Továbbra is: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a szintvizsga eredménye a tanuló év végi 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jegyébe 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nem számít 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bele,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szintvizsgát nem teljesítő tanuló részére a gazdasági kamara a tanév kezdetét megelőzően 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pótló, javító 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szintvizsgát 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szervez,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zt méri, hogy a tanuló alkalmas-e az irányítás melletti munkavégzésre,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a szintvizsga-követelményeket nyilvánosságra kell hozni.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/>
          </p:cNvSpPr>
          <p:nvPr>
            <p:ph sz="quarter" idx="1"/>
          </p:nvPr>
        </p:nvSpPr>
        <p:spPr>
          <a:xfrm>
            <a:off x="539750" y="1341438"/>
            <a:ext cx="8137525" cy="5183187"/>
          </a:xfrm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hu-HU" sz="3000" b="1" dirty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3000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szakiskolában </a:t>
            </a:r>
            <a:r>
              <a:rPr lang="hu-HU" sz="3000" b="1" dirty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biztosítandó </a:t>
            </a:r>
            <a:r>
              <a:rPr lang="hu-HU" sz="3000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közismeret I.</a:t>
            </a:r>
          </a:p>
          <a:p>
            <a:pPr marL="0" indent="0" algn="ctr">
              <a:buFont typeface="Arial" charset="0"/>
              <a:buNone/>
              <a:defRPr/>
            </a:pPr>
            <a:endParaRPr lang="hu-H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Hatálybalépés: 2012. szeptember 1.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 szakiskolai, szakközépiskolai szakképzési keret-tantervnek minimális közismeretet kell biztosítani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Szakközépiskola: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9-10.évf. min. 70%,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                                     11-12.évf. min. 60%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   (ebben nem történt változás)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Szakiskola: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        - 2+2-es képzés: a régi Kt. szerint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u-H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       - ún. előrehozott szakképzés: </a:t>
            </a:r>
            <a:r>
              <a:rPr lang="hu-HU" sz="2800" i="1" dirty="0" smtClean="0">
                <a:latin typeface="Times New Roman" pitchFamily="18" charset="0"/>
                <a:cs typeface="Times New Roman" pitchFamily="18" charset="0"/>
              </a:rPr>
              <a:t>legalább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egyharmad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  <a:defRPr/>
            </a:pPr>
            <a:endParaRPr lang="hu-HU" sz="31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/>
          </p:cNvSpPr>
          <p:nvPr>
            <p:ph sz="quarter" idx="1"/>
          </p:nvPr>
        </p:nvSpPr>
        <p:spPr>
          <a:xfrm>
            <a:off x="611188" y="1341438"/>
            <a:ext cx="7993062" cy="5040312"/>
          </a:xfrm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hu-HU" b="1" dirty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A szakiskolában biztosítandó közismeret </a:t>
            </a:r>
            <a:r>
              <a:rPr lang="hu-HU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II.</a:t>
            </a:r>
            <a:endParaRPr lang="hu-HU" b="1" dirty="0">
              <a:solidFill>
                <a:srgbClr val="A2906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hu-HU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hu-HU" sz="1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Arial" charset="0"/>
              <a:buNone/>
              <a:defRPr/>
            </a:pPr>
            <a:r>
              <a:rPr lang="hu-HU" sz="3000" b="1" dirty="0" smtClean="0">
                <a:latin typeface="Times New Roman" pitchFamily="18" charset="0"/>
                <a:cs typeface="Times New Roman" pitchFamily="18" charset="0"/>
              </a:rPr>
              <a:t>Változás az új, duális szakiskolai képzésben: </a:t>
            </a:r>
          </a:p>
          <a:p>
            <a:pPr marL="514350" indent="-514350" algn="just">
              <a:buFont typeface="Arial" charset="0"/>
              <a:buAutoNum type="arabicPeriod"/>
              <a:defRPr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„fix</a:t>
            </a:r>
            <a:r>
              <a:rPr lang="hu-HU" sz="3000" dirty="0">
                <a:latin typeface="Times New Roman" pitchFamily="18" charset="0"/>
                <a:cs typeface="Times New Roman" pitchFamily="18" charset="0"/>
              </a:rPr>
              <a:t>” 33</a:t>
            </a: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(korábban „legalább” 33%-ot kellett biztosítani)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      sem legalább, sem legfeljebb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marL="533400" indent="-533400" algn="just">
              <a:buFont typeface="Arial" charset="0"/>
              <a:buNone/>
              <a:defRPr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2. a három szakiskolai év </a:t>
            </a:r>
            <a:r>
              <a:rPr lang="hu-HU" sz="3000" i="1" dirty="0" smtClean="0">
                <a:latin typeface="Times New Roman" pitchFamily="18" charset="0"/>
                <a:cs typeface="Times New Roman" pitchFamily="18" charset="0"/>
              </a:rPr>
              <a:t>„átlagában” </a:t>
            </a: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kell az egyharmadnyi (33%) közismeretet biztosítani</a:t>
            </a:r>
            <a:endParaRPr lang="hu-HU" sz="3000" b="1" dirty="0">
              <a:latin typeface="Times New Roman" pitchFamily="18" charset="0"/>
              <a:cs typeface="Times New Roman" pitchFamily="18" charset="0"/>
            </a:endParaRPr>
          </a:p>
          <a:p>
            <a:pPr marL="533400" indent="0" algn="just">
              <a:buFont typeface="Arial" charset="0"/>
              <a:buNone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(és nem minden 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egyes évfolyamon külön-külön kell minimum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elérni)</a:t>
            </a:r>
          </a:p>
          <a:p>
            <a:pPr marL="0" indent="0" algn="just">
              <a:buFont typeface="Arial" charset="0"/>
              <a:buNone/>
              <a:defRPr/>
            </a:pPr>
            <a:endParaRPr lang="hu-HU" sz="3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/>
          </p:cNvSpPr>
          <p:nvPr>
            <p:ph sz="quarter" idx="1"/>
          </p:nvPr>
        </p:nvSpPr>
        <p:spPr>
          <a:xfrm>
            <a:off x="611188" y="2205038"/>
            <a:ext cx="7993062" cy="3095625"/>
          </a:xfrm>
        </p:spPr>
        <p:txBody>
          <a:bodyPr/>
          <a:lstStyle/>
          <a:p>
            <a:pPr marL="0" indent="0" algn="ctr">
              <a:buFont typeface="Arial" pitchFamily="34" charset="0"/>
              <a:buNone/>
            </a:pPr>
            <a:r>
              <a:rPr lang="hu-HU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Válto</a:t>
            </a:r>
            <a:r>
              <a:rPr lang="hu-HU" sz="3000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zások az átmeneti szabályozásban</a:t>
            </a:r>
          </a:p>
          <a:p>
            <a:pPr marL="0" indent="0">
              <a:buFont typeface="Arial" pitchFamily="34" charset="0"/>
              <a:buNone/>
            </a:pPr>
            <a:endParaRPr lang="hu-H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1. Szakképzési tantervi ajánlások</a:t>
            </a:r>
          </a:p>
          <a:p>
            <a:pPr marL="0" indent="0">
              <a:buFont typeface="Arial" pitchFamily="34" charset="0"/>
              <a:buNone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2. Törzslapok elektronikus megküldése</a:t>
            </a:r>
          </a:p>
          <a:p>
            <a:pPr marL="0" indent="0">
              <a:buFont typeface="Arial" pitchFamily="34" charset="0"/>
              <a:buNone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3. Szakmaszerkezeti döntés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/>
          </p:cNvSpPr>
          <p:nvPr>
            <p:ph sz="quarter" idx="1"/>
          </p:nvPr>
        </p:nvSpPr>
        <p:spPr>
          <a:xfrm>
            <a:off x="611188" y="1412875"/>
            <a:ext cx="7993062" cy="5256213"/>
          </a:xfrm>
        </p:spPr>
        <p:txBody>
          <a:bodyPr/>
          <a:lstStyle/>
          <a:p>
            <a:pPr algn="ctr">
              <a:buFont typeface="Arial" pitchFamily="34" charset="0"/>
              <a:buNone/>
            </a:pPr>
            <a:r>
              <a:rPr lang="hu-HU" sz="3100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A szakképzési tantervi ajánlás I.</a:t>
            </a:r>
            <a:endParaRPr lang="hu-HU" sz="1000" dirty="0" smtClean="0">
              <a:solidFill>
                <a:srgbClr val="A2906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 szakképzési kerettanterv és a korábbi központi programok szerepét tölti be</a:t>
            </a:r>
          </a:p>
          <a:p>
            <a:pPr algn="just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 2012/2013-as tanévben induló „pilot projektek” (új hároméves duális képzés) alapja</a:t>
            </a:r>
          </a:p>
          <a:p>
            <a:pPr algn="just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Az új OKJ, az új „Követelménymodul” kormányrendelet és az új </a:t>
            </a:r>
            <a:r>
              <a:rPr lang="hu-HU" sz="2800" dirty="0" err="1" smtClean="0">
                <a:latin typeface="Times New Roman" pitchFamily="18" charset="0"/>
                <a:cs typeface="Times New Roman" pitchFamily="18" charset="0"/>
              </a:rPr>
              <a:t>szvk-k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alapján készültek</a:t>
            </a:r>
          </a:p>
          <a:p>
            <a:pPr algn="just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77 db </a:t>
            </a:r>
            <a:r>
              <a:rPr lang="hu-HU" sz="2800" dirty="0" err="1" smtClean="0">
                <a:latin typeface="Times New Roman" pitchFamily="18" charset="0"/>
                <a:cs typeface="Times New Roman" pitchFamily="18" charset="0"/>
              </a:rPr>
              <a:t>NGM-es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szakképesítés tantervi ajánlása</a:t>
            </a:r>
          </a:p>
          <a:p>
            <a:pPr algn="just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Az NMH SZFI honlapján augusztus 23. óta megtekinthetők a munkaanyagok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/>
          </p:cNvSpPr>
          <p:nvPr>
            <p:ph sz="quarter" idx="1"/>
          </p:nvPr>
        </p:nvSpPr>
        <p:spPr>
          <a:xfrm>
            <a:off x="611188" y="1412875"/>
            <a:ext cx="7993062" cy="5256213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hu-HU" sz="3100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A szakképzési tantervi ajánlás II.</a:t>
            </a:r>
            <a:endParaRPr lang="hu-HU" sz="1000" dirty="0" smtClean="0">
              <a:solidFill>
                <a:srgbClr val="A2906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Az ajánlások nem jogszabályok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 szakképzési kerettantervek 2012. végéig minden szakmára kiadásra kerülnek jogszabályban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 köznevelési törvény módosította az 1993-as közoktatási törvényt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(hatályos 2012. július 25-től)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65125" indent="0" algn="just">
              <a:buFont typeface="Arial" charset="0"/>
              <a:buNone/>
              <a:defRPr/>
            </a:pPr>
            <a:r>
              <a:rPr lang="hu-HU" sz="2400" i="1" dirty="0" smtClean="0">
                <a:latin typeface="Times New Roman" pitchFamily="18" charset="0"/>
                <a:cs typeface="Times New Roman" pitchFamily="18" charset="0"/>
              </a:rPr>
              <a:t>„a </a:t>
            </a:r>
            <a:r>
              <a:rPr lang="hu-HU" sz="2400" i="1" dirty="0">
                <a:latin typeface="Times New Roman" pitchFamily="18" charset="0"/>
                <a:cs typeface="Times New Roman" pitchFamily="18" charset="0"/>
              </a:rPr>
              <a:t>szakképző iskolák </a:t>
            </a:r>
            <a:r>
              <a:rPr lang="hu-HU" sz="2400" i="1" dirty="0" smtClean="0">
                <a:latin typeface="Times New Roman" pitchFamily="18" charset="0"/>
                <a:cs typeface="Times New Roman" pitchFamily="18" charset="0"/>
              </a:rPr>
              <a:t>a szakképzési </a:t>
            </a:r>
            <a:r>
              <a:rPr lang="hu-HU" sz="2400" i="1" dirty="0">
                <a:latin typeface="Times New Roman" pitchFamily="18" charset="0"/>
                <a:cs typeface="Times New Roman" pitchFamily="18" charset="0"/>
              </a:rPr>
              <a:t>tantervi ajánlás alapján a pedagógiai programot vagy annak kiegészítését szakértő igénybevétele nélkül felülvizsgálhatják, és nincs szükség fenntartói jóváhagyásra </a:t>
            </a:r>
            <a:r>
              <a:rPr lang="hu-HU" sz="2400" i="1" dirty="0" smtClean="0">
                <a:latin typeface="Times New Roman" pitchFamily="18" charset="0"/>
                <a:cs typeface="Times New Roman" pitchFamily="18" charset="0"/>
              </a:rPr>
              <a:t>sem”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– a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Kt. 132. §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-ának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új (18) bekezdése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Arial" charset="0"/>
              <a:buNone/>
              <a:defRPr/>
            </a:pP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/>
          </p:cNvSpPr>
          <p:nvPr>
            <p:ph sz="quarter" idx="1"/>
          </p:nvPr>
        </p:nvSpPr>
        <p:spPr>
          <a:xfrm>
            <a:off x="611188" y="1412875"/>
            <a:ext cx="7993062" cy="4968875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hu-HU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A törzslapok elektronikus megküldése</a:t>
            </a:r>
          </a:p>
          <a:p>
            <a:pPr algn="ctr">
              <a:buFont typeface="Arial" charset="0"/>
              <a:buNone/>
              <a:defRPr/>
            </a:pPr>
            <a:endParaRPr lang="hu-HU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hu-HU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u-HU" sz="2800" b="1" dirty="0">
                <a:latin typeface="Times New Roman" pitchFamily="18" charset="0"/>
                <a:cs typeface="Times New Roman" pitchFamily="18" charset="0"/>
              </a:rPr>
              <a:t>A módosításig:</a:t>
            </a:r>
          </a:p>
          <a:p>
            <a:pPr marL="365125" indent="0" algn="just">
              <a:buFont typeface="Arial" charset="0"/>
              <a:buNone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2012. szeptember 1-jétől </a:t>
            </a:r>
            <a:r>
              <a:rPr lang="hu-HU" sz="2800" i="1" dirty="0" smtClean="0">
                <a:latin typeface="Times New Roman" pitchFamily="18" charset="0"/>
                <a:cs typeface="Times New Roman" pitchFamily="18" charset="0"/>
              </a:rPr>
              <a:t>lehetőség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az elektronikus megküldés és </a:t>
            </a:r>
          </a:p>
          <a:p>
            <a:pPr marL="365125" indent="0" algn="just">
              <a:buFont typeface="Arial" charset="0"/>
              <a:buNone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2013. március 31-től </a:t>
            </a:r>
            <a:r>
              <a:rPr lang="hu-HU" sz="2800" i="1" dirty="0" smtClean="0">
                <a:latin typeface="Times New Roman" pitchFamily="18" charset="0"/>
                <a:cs typeface="Times New Roman" pitchFamily="18" charset="0"/>
              </a:rPr>
              <a:t>kötelező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800" b="1" dirty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módosítás után:</a:t>
            </a:r>
          </a:p>
          <a:p>
            <a:pPr marL="365125" indent="0" algn="just">
              <a:buFont typeface="Arial" charset="0"/>
              <a:buNone/>
              <a:defRPr/>
            </a:pPr>
            <a:r>
              <a:rPr lang="hu-HU" sz="2800" dirty="0">
                <a:latin typeface="Times New Roman" pitchFamily="18" charset="0"/>
                <a:cs typeface="Times New Roman" pitchFamily="18" charset="0"/>
              </a:rPr>
              <a:t>2013. szeptember 1-jétől </a:t>
            </a:r>
            <a:r>
              <a:rPr lang="hu-HU" sz="2800" i="1" dirty="0">
                <a:latin typeface="Times New Roman" pitchFamily="18" charset="0"/>
                <a:cs typeface="Times New Roman" pitchFamily="18" charset="0"/>
              </a:rPr>
              <a:t>kötelező</a:t>
            </a:r>
            <a:r>
              <a:rPr lang="hu-HU" sz="2800" dirty="0">
                <a:latin typeface="Times New Roman" pitchFamily="18" charset="0"/>
                <a:cs typeface="Times New Roman" pitchFamily="18" charset="0"/>
              </a:rPr>
              <a:t> a törzslapok elektronikus megküldése az NMH </a:t>
            </a:r>
            <a:r>
              <a:rPr lang="hu-HU" sz="2800" dirty="0" err="1">
                <a:latin typeface="Times New Roman" pitchFamily="18" charset="0"/>
                <a:cs typeface="Times New Roman" pitchFamily="18" charset="0"/>
              </a:rPr>
              <a:t>SZFI-be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  <a:p>
            <a:pPr marL="365125" indent="0" algn="just">
              <a:buFont typeface="Arial" charset="0"/>
              <a:buNone/>
              <a:defRPr/>
            </a:pPr>
            <a:r>
              <a:rPr lang="hu-HU" sz="2800" dirty="0">
                <a:latin typeface="Times New Roman" pitchFamily="18" charset="0"/>
                <a:cs typeface="Times New Roman" pitchFamily="18" charset="0"/>
              </a:rPr>
              <a:t>Eddig az időpontig papír alapon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kell megküldeni 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Arial" charset="0"/>
              <a:buNone/>
              <a:defRPr/>
            </a:pPr>
            <a:endParaRPr lang="hu-H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/>
          </p:cNvSpPr>
          <p:nvPr>
            <p:ph sz="quarter" idx="1"/>
          </p:nvPr>
        </p:nvSpPr>
        <p:spPr>
          <a:xfrm>
            <a:off x="611188" y="1052513"/>
            <a:ext cx="7993062" cy="5256212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hu-HU" sz="2800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Szakmaszerkezeti döntés</a:t>
            </a:r>
          </a:p>
          <a:p>
            <a:pPr algn="ctr">
              <a:buFont typeface="Arial" charset="0"/>
              <a:buNone/>
              <a:defRPr/>
            </a:pPr>
            <a:endParaRPr lang="hu-HU" sz="105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 javaslatot 2012. július 31-ig a </a:t>
            </a:r>
            <a:r>
              <a:rPr lang="hu-HU" sz="2800" i="1" dirty="0" smtClean="0">
                <a:latin typeface="Times New Roman" pitchFamily="18" charset="0"/>
                <a:cs typeface="Times New Roman" pitchFamily="18" charset="0"/>
              </a:rPr>
              <a:t>regionális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fejlesztési és képzési bizottságok tették meg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2012. szeptember 30-ig a Kormány rendeletben adja ki a 2013/2014-es tanévre vonatkozóan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Változás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, hogy csak az iskolai rendszerű képzése vonatkozik, a felnőttképzésre nem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2013. március 31-ig már a </a:t>
            </a:r>
            <a:r>
              <a:rPr lang="hu-HU" sz="2800" i="1" dirty="0" smtClean="0">
                <a:latin typeface="Times New Roman" pitchFamily="18" charset="0"/>
                <a:cs typeface="Times New Roman" pitchFamily="18" charset="0"/>
              </a:rPr>
              <a:t>megyei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fejlesztési és képzési bizottságok tesznek javaslatot, a Kormány 2013. május 31-ig hozza meg döntését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 felnőttképzésre 2013. július 1-től kötelező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/>
          </p:cNvSpPr>
          <p:nvPr>
            <p:ph sz="quarter" idx="1"/>
          </p:nvPr>
        </p:nvSpPr>
        <p:spPr>
          <a:xfrm>
            <a:off x="611188" y="1412875"/>
            <a:ext cx="7993062" cy="4968875"/>
          </a:xfrm>
        </p:spPr>
        <p:txBody>
          <a:bodyPr/>
          <a:lstStyle/>
          <a:p>
            <a:pPr algn="ctr">
              <a:buFont typeface="Arial" pitchFamily="34" charset="0"/>
              <a:buNone/>
            </a:pPr>
            <a:r>
              <a:rPr lang="hu-HU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2012/2013-a tanév</a:t>
            </a:r>
          </a:p>
          <a:p>
            <a:pPr algn="ctr">
              <a:buFont typeface="Arial" pitchFamily="34" charset="0"/>
              <a:buNone/>
            </a:pPr>
            <a:endParaRPr lang="hu-HU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pitchFamily="34" charset="0"/>
              <a:buNone/>
            </a:pPr>
            <a:endParaRPr lang="hu-HU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800" i="1" dirty="0" smtClean="0">
                <a:latin typeface="Times New Roman" pitchFamily="18" charset="0"/>
                <a:cs typeface="Times New Roman" pitchFamily="18" charset="0"/>
              </a:rPr>
              <a:t>szakközépiskolai képzésben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nincs változás,</a:t>
            </a:r>
          </a:p>
          <a:p>
            <a:pPr algn="just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de a szakképzési tantervi ajánlások a szakközépiskola szakképzési évfolyamára is kiadásra kerültek egyes </a:t>
            </a:r>
            <a:r>
              <a:rPr lang="hu-HU" sz="2800" dirty="0" err="1" smtClean="0">
                <a:latin typeface="Times New Roman" pitchFamily="18" charset="0"/>
                <a:cs typeface="Times New Roman" pitchFamily="18" charset="0"/>
              </a:rPr>
              <a:t>NGM-es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szakmák esetében</a:t>
            </a:r>
          </a:p>
          <a:p>
            <a:pPr algn="just"/>
            <a:r>
              <a:rPr lang="hu-HU" sz="2800" i="1" dirty="0" smtClean="0">
                <a:latin typeface="Times New Roman" pitchFamily="18" charset="0"/>
                <a:cs typeface="Times New Roman" pitchFamily="18" charset="0"/>
              </a:rPr>
              <a:t>A szakiskolai képzés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ebben a tanévben még háromféleképpen indulhat: „2+2-es”, „előrehozott” és az új „duális” képzési formában</a:t>
            </a:r>
          </a:p>
          <a:p>
            <a:pPr algn="just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Utóbbi nem kötelező, de 2013/2014-től már igen</a:t>
            </a:r>
          </a:p>
          <a:p>
            <a:pPr algn="just"/>
            <a:endParaRPr lang="hu-H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 txBox="1">
            <a:spLocks/>
          </p:cNvSpPr>
          <p:nvPr/>
        </p:nvSpPr>
        <p:spPr bwMode="auto">
          <a:xfrm>
            <a:off x="611188" y="1125538"/>
            <a:ext cx="7993062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hu-HU" sz="3200" b="1" dirty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Változás a szakképzési hozzájárulásban</a:t>
            </a:r>
          </a:p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endParaRPr lang="hu-HU" sz="1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Módosult a „Gyakorlati normatíva” kormányrendelet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[a 280/2011. (XII.20.)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Korm.rendelet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Augusztus közepén elfogadásra került, megjelenése a napokban várható</a:t>
            </a: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2012. szeptember 1-jétől nem szakmacsoportonkénti, hanem szakmánkénti normatívák kerülnek bevezetésre</a:t>
            </a: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a gazdasági szereplők visszajelzései alapján</a:t>
            </a: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nagyobb mértékben közelít az egyes szakmák gyakorlati képzése tényleges költségeihez</a:t>
            </a: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Szempontok: anyagigényesség, oktatóigényesség, </a:t>
            </a:r>
            <a:r>
              <a:rPr lang="hu-HU" sz="2400" dirty="0" err="1">
                <a:latin typeface="Times New Roman" pitchFamily="18" charset="0"/>
                <a:cs typeface="Times New Roman" pitchFamily="18" charset="0"/>
              </a:rPr>
              <a:t>gyakor-lat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/elmélet aránya, eszközigényesség, hiány-szakképesítés-e</a:t>
            </a: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hu-HU" sz="2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611188" y="1125538"/>
            <a:ext cx="7993062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charset="0"/>
              <a:buNone/>
              <a:defRPr/>
            </a:pPr>
            <a:r>
              <a:rPr lang="hu-HU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Az új OKJ I.</a:t>
            </a:r>
          </a:p>
          <a:p>
            <a:pPr algn="ctr">
              <a:buFont typeface="Arial" charset="0"/>
              <a:buNone/>
              <a:defRPr/>
            </a:pPr>
            <a:endParaRPr lang="hu-HU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200"/>
              </a:spcBef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Megjelent 2012. július 6-án a 150/2012. (VII. 6.) kormányrendeletben</a:t>
            </a:r>
          </a:p>
          <a:p>
            <a:pPr algn="just">
              <a:lnSpc>
                <a:spcPct val="110000"/>
              </a:lnSpc>
              <a:spcBef>
                <a:spcPts val="200"/>
              </a:spcBef>
              <a:defRPr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Hatálybalépés: 2012. szeptember 1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200"/>
              </a:spcBef>
              <a:defRPr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Bevezetés</a:t>
            </a:r>
          </a:p>
          <a:p>
            <a:pPr marL="0" indent="0" algn="just">
              <a:lnSpc>
                <a:spcPct val="110000"/>
              </a:lnSpc>
              <a:spcBef>
                <a:spcPts val="200"/>
              </a:spcBef>
              <a:buFont typeface="Arial" charset="0"/>
              <a:buNone/>
              <a:defRPr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hu-HU" sz="2400" i="1" dirty="0" smtClean="0">
                <a:latin typeface="Times New Roman" pitchFamily="18" charset="0"/>
                <a:cs typeface="Times New Roman" pitchFamily="18" charset="0"/>
              </a:rPr>
              <a:t>Iskolai rendszerben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: 2012 szeptemberétől választható</a:t>
            </a:r>
          </a:p>
          <a:p>
            <a:pPr marL="0" indent="0" algn="just">
              <a:lnSpc>
                <a:spcPct val="110000"/>
              </a:lnSpc>
              <a:spcBef>
                <a:spcPts val="200"/>
              </a:spcBef>
              <a:buFont typeface="Arial" charset="0"/>
              <a:buNone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	2013 szeptembertől kötelező</a:t>
            </a:r>
          </a:p>
          <a:p>
            <a:pPr marL="0" indent="0" algn="just">
              <a:lnSpc>
                <a:spcPct val="110000"/>
              </a:lnSpc>
              <a:spcBef>
                <a:spcPts val="200"/>
              </a:spcBef>
              <a:buFont typeface="Arial" charset="0"/>
              <a:buNone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hu-HU" sz="2400" i="1" dirty="0" smtClean="0">
                <a:latin typeface="Times New Roman" pitchFamily="18" charset="0"/>
                <a:cs typeface="Times New Roman" pitchFamily="18" charset="0"/>
              </a:rPr>
              <a:t>Iskolarendszeren </a:t>
            </a:r>
            <a:r>
              <a:rPr lang="hu-HU" sz="2400" i="1" dirty="0">
                <a:latin typeface="Times New Roman" pitchFamily="18" charset="0"/>
                <a:cs typeface="Times New Roman" pitchFamily="18" charset="0"/>
              </a:rPr>
              <a:t>kívül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898525" indent="0" algn="just">
              <a:lnSpc>
                <a:spcPct val="110000"/>
              </a:lnSpc>
              <a:spcBef>
                <a:spcPts val="200"/>
              </a:spcBef>
              <a:buFont typeface="Arial" charset="0"/>
              <a:buNone/>
              <a:defRPr/>
            </a:pPr>
            <a:r>
              <a:rPr lang="hu-HU" sz="2300" dirty="0" smtClean="0">
                <a:latin typeface="Times New Roman" pitchFamily="18" charset="0"/>
                <a:cs typeface="Times New Roman" pitchFamily="18" charset="0"/>
              </a:rPr>
              <a:t>2012</a:t>
            </a: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sz="2300" dirty="0" smtClean="0">
                <a:latin typeface="Times New Roman" pitchFamily="18" charset="0"/>
                <a:cs typeface="Times New Roman" pitchFamily="18" charset="0"/>
              </a:rPr>
              <a:t>dec. </a:t>
            </a: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31-ig a 2012. </a:t>
            </a:r>
            <a:r>
              <a:rPr lang="hu-HU" sz="2300" dirty="0" smtClean="0">
                <a:latin typeface="Times New Roman" pitchFamily="18" charset="0"/>
                <a:cs typeface="Times New Roman" pitchFamily="18" charset="0"/>
              </a:rPr>
              <a:t>aug. </a:t>
            </a: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31-én hatályos OKJ szerint</a:t>
            </a:r>
          </a:p>
          <a:p>
            <a:pPr marL="898525" indent="0" algn="just">
              <a:lnSpc>
                <a:spcPct val="110000"/>
              </a:lnSpc>
              <a:spcBef>
                <a:spcPts val="200"/>
              </a:spcBef>
              <a:buFont typeface="Arial" charset="0"/>
              <a:buNone/>
              <a:defRPr/>
            </a:pP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2013. </a:t>
            </a:r>
            <a:r>
              <a:rPr lang="hu-HU" sz="2300" dirty="0" smtClean="0">
                <a:latin typeface="Times New Roman" pitchFamily="18" charset="0"/>
                <a:cs typeface="Times New Roman" pitchFamily="18" charset="0"/>
              </a:rPr>
              <a:t>jan. 1-jétől </a:t>
            </a: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a 2012. </a:t>
            </a:r>
            <a:r>
              <a:rPr lang="hu-HU" sz="2300" dirty="0" smtClean="0">
                <a:latin typeface="Times New Roman" pitchFamily="18" charset="0"/>
                <a:cs typeface="Times New Roman" pitchFamily="18" charset="0"/>
              </a:rPr>
              <a:t>szept. 1-jétől </a:t>
            </a: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hatályos OKJ szerint</a:t>
            </a:r>
          </a:p>
          <a:p>
            <a:pPr algn="just">
              <a:defRPr/>
            </a:pP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hu-H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hu-H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611188" y="1125538"/>
            <a:ext cx="7993062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charset="0"/>
              <a:buNone/>
              <a:defRPr/>
            </a:pPr>
            <a:r>
              <a:rPr lang="hu-HU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Az új OKJ II. – Új elemek</a:t>
            </a:r>
          </a:p>
          <a:p>
            <a:pPr algn="ctr">
              <a:buFont typeface="Arial" charset="0"/>
              <a:buNone/>
              <a:defRPr/>
            </a:pPr>
            <a:endParaRPr lang="hu-H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600"/>
              </a:spcBef>
              <a:buFont typeface="Arial" charset="0"/>
              <a:buNone/>
              <a:defRPr/>
            </a:pPr>
            <a:r>
              <a:rPr lang="hu-HU" sz="2600" b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600" b="1" dirty="0">
                <a:latin typeface="Times New Roman" pitchFamily="18" charset="0"/>
                <a:cs typeface="Times New Roman" pitchFamily="18" charset="0"/>
              </a:rPr>
              <a:t>képzési idők:</a:t>
            </a:r>
          </a:p>
          <a:p>
            <a:pPr algn="just">
              <a:spcBef>
                <a:spcPts val="600"/>
              </a:spcBef>
              <a:defRPr/>
            </a:pP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Iskolai 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rendszerben: 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egységes (3 év, 2 év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hu-HU" sz="2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Felnőttképzés: „ADOTT” időtartam</a:t>
            </a:r>
          </a:p>
          <a:p>
            <a:pPr marL="990600" indent="0" algn="just">
              <a:spcBef>
                <a:spcPts val="600"/>
              </a:spcBef>
              <a:buFont typeface="Arial" charset="0"/>
              <a:buNone/>
              <a:defRPr/>
            </a:pP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maximális óraszámok helyett képzési 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időintervallumok,</a:t>
            </a:r>
            <a:endParaRPr lang="hu-HU" sz="2600" dirty="0">
              <a:latin typeface="Times New Roman" pitchFamily="18" charset="0"/>
              <a:cs typeface="Times New Roman" pitchFamily="18" charset="0"/>
            </a:endParaRPr>
          </a:p>
          <a:p>
            <a:pPr marL="990600" indent="0" algn="just">
              <a:spcBef>
                <a:spcPts val="600"/>
              </a:spcBef>
              <a:buFont typeface="Arial" charset="0"/>
              <a:buNone/>
              <a:defRPr/>
            </a:pP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skolarendszerű 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(esti) képzéssel 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összemérhető,</a:t>
            </a:r>
            <a:endParaRPr lang="hu-HU" sz="2600" dirty="0">
              <a:latin typeface="Times New Roman" pitchFamily="18" charset="0"/>
              <a:cs typeface="Times New Roman" pitchFamily="18" charset="0"/>
            </a:endParaRPr>
          </a:p>
          <a:p>
            <a:pPr marL="990600" indent="0" algn="just">
              <a:spcBef>
                <a:spcPts val="600"/>
              </a:spcBef>
              <a:buFont typeface="Arial" charset="0"/>
              <a:buNone/>
              <a:defRPr/>
            </a:pP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z 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óraszám csak igazolt beszámítással 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csökkenthető (szaktárcák 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általi 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„eltérítés” 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lehetséges)</a:t>
            </a:r>
          </a:p>
          <a:p>
            <a:pPr algn="just">
              <a:defRPr/>
            </a:pP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hu-H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hu-H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 txBox="1">
            <a:spLocks/>
          </p:cNvSpPr>
          <p:nvPr/>
        </p:nvSpPr>
        <p:spPr bwMode="auto">
          <a:xfrm>
            <a:off x="611188" y="1125538"/>
            <a:ext cx="7993062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hu-HU" sz="3200" b="1" dirty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Az új OKJ III. – Új elemek</a:t>
            </a:r>
            <a:endParaRPr lang="hu-HU" sz="2600" dirty="0">
              <a:solidFill>
                <a:srgbClr val="A2906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endParaRPr lang="hu-HU" sz="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2 táblázat (</a:t>
            </a:r>
            <a:r>
              <a:rPr lang="hu-HU" sz="2400" dirty="0" err="1">
                <a:latin typeface="Times New Roman" pitchFamily="18" charset="0"/>
                <a:cs typeface="Times New Roman" pitchFamily="18" charset="0"/>
              </a:rPr>
              <a:t>részszakképesítések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 külön)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Egyszerűbb, 7 számjegyű azonosító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Nincs felsőfokú szakképzés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A szakképesítések ABC sorrendben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Szakképesítés „kapcsolatok” nem láthatók (</a:t>
            </a:r>
            <a:r>
              <a:rPr lang="hu-HU" sz="2400" dirty="0" err="1">
                <a:latin typeface="Times New Roman" pitchFamily="18" charset="0"/>
                <a:cs typeface="Times New Roman" pitchFamily="18" charset="0"/>
              </a:rPr>
              <a:t>szvk-k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 jelzik)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Levelező, távoktatás lehetőség jelölése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A  választható szakmairányok megjelölése (2. melléklet) 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Szakközépiskolai ágazatok feltüntetése (3. melléklet)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„5-ös szintű” szakma érettségi nélkül  (4. melléklet) (speciális feltételek !)</a:t>
            </a: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hu-HU" sz="2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 txBox="1">
            <a:spLocks/>
          </p:cNvSpPr>
          <p:nvPr/>
        </p:nvSpPr>
        <p:spPr bwMode="auto">
          <a:xfrm>
            <a:off x="611188" y="1125538"/>
            <a:ext cx="7993062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hu-HU" sz="3200" b="1" dirty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Az új OKJ </a:t>
            </a:r>
            <a:r>
              <a:rPr lang="hu-HU" sz="3200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III. </a:t>
            </a:r>
            <a:r>
              <a:rPr lang="hu-HU" sz="3200" b="1" dirty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– Új elemek</a:t>
            </a:r>
            <a:endParaRPr lang="hu-HU" sz="2600" dirty="0">
              <a:solidFill>
                <a:srgbClr val="A2906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endParaRPr lang="hu-HU" sz="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2 táblázat (</a:t>
            </a:r>
            <a:r>
              <a:rPr lang="hu-HU" sz="2400" dirty="0" err="1">
                <a:latin typeface="Times New Roman" pitchFamily="18" charset="0"/>
                <a:cs typeface="Times New Roman" pitchFamily="18" charset="0"/>
              </a:rPr>
              <a:t>részszakképesítések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 külön)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Egyszerűbb, 7 számjegyű azonosító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Nincs felsőfokú szakképzés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A szakképesítések ABC sorrendben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Szakképesítés „kapcsolatok” nem láthatók (</a:t>
            </a:r>
            <a:r>
              <a:rPr lang="hu-HU" sz="2400" dirty="0" err="1">
                <a:latin typeface="Times New Roman" pitchFamily="18" charset="0"/>
                <a:cs typeface="Times New Roman" pitchFamily="18" charset="0"/>
              </a:rPr>
              <a:t>szvk-k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 jelzik)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Levelező, távoktatás lehetőség jelölése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A  választható szakmairányok megjelölése (2. melléklet) 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Szakközépiskolai ágazatok feltüntetése (3. melléklet)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„5-ös szintű” szakma érettségi nélkül  (4. melléklet) (speciális feltételek !)</a:t>
            </a: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hu-HU" sz="2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zövegdoboz 11"/>
          <p:cNvSpPr txBox="1">
            <a:spLocks noChangeArrowheads="1"/>
          </p:cNvSpPr>
          <p:nvPr/>
        </p:nvSpPr>
        <p:spPr bwMode="auto">
          <a:xfrm>
            <a:off x="603250" y="981075"/>
            <a:ext cx="7969250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hu-HU" sz="500" dirty="0">
              <a:ea typeface="ヒラギノ角ゴ Pro W3"/>
              <a:cs typeface="ヒラギノ角ゴ Pro W3"/>
            </a:endParaRPr>
          </a:p>
          <a:p>
            <a:pPr marL="0" lvl="1"/>
            <a:r>
              <a:rPr lang="hu-HU" sz="2400" b="1" i="1" dirty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Az új OKJ IV. - Egymásra épülő szakmastruktúra kialakítása</a:t>
            </a:r>
          </a:p>
          <a:p>
            <a:endParaRPr lang="hu-HU" dirty="0">
              <a:ea typeface="ヒラギノ角ゴ Pro W3"/>
              <a:cs typeface="ヒラギノ角ゴ Pro W3"/>
            </a:endParaRPr>
          </a:p>
          <a:p>
            <a:endParaRPr lang="hu-HU" dirty="0">
              <a:ea typeface="ヒラギノ角ゴ Pro W3"/>
              <a:cs typeface="ヒラギノ角ゴ Pro W3"/>
            </a:endParaRPr>
          </a:p>
          <a:p>
            <a:endParaRPr lang="hu-HU" dirty="0">
              <a:ea typeface="ヒラギノ角ゴ Pro W3"/>
              <a:cs typeface="ヒラギノ角ゴ Pro W3"/>
            </a:endParaRPr>
          </a:p>
          <a:p>
            <a:endParaRPr lang="hu-HU" dirty="0">
              <a:ea typeface="ヒラギノ角ゴ Pro W3"/>
              <a:cs typeface="ヒラギノ角ゴ Pro W3"/>
            </a:endParaRPr>
          </a:p>
          <a:p>
            <a:endParaRPr lang="hu-HU" dirty="0">
              <a:ea typeface="ヒラギノ角ゴ Pro W3"/>
              <a:cs typeface="ヒラギノ角ゴ Pro W3"/>
            </a:endParaRPr>
          </a:p>
          <a:p>
            <a:endParaRPr lang="hu-HU" dirty="0">
              <a:ea typeface="ヒラギノ角ゴ Pro W3"/>
              <a:cs typeface="ヒラギノ角ゴ Pro W3"/>
            </a:endParaRPr>
          </a:p>
          <a:p>
            <a:endParaRPr lang="hu-HU" dirty="0">
              <a:ea typeface="ヒラギノ角ゴ Pro W3"/>
              <a:cs typeface="ヒラギノ角ゴ Pro W3"/>
            </a:endParaRPr>
          </a:p>
          <a:p>
            <a:endParaRPr lang="hu-HU" dirty="0">
              <a:ea typeface="ヒラギノ角ゴ Pro W3"/>
              <a:cs typeface="ヒラギノ角ゴ Pro W3"/>
            </a:endParaRPr>
          </a:p>
          <a:p>
            <a:endParaRPr lang="hu-HU" dirty="0">
              <a:ea typeface="ヒラギノ角ゴ Pro W3"/>
              <a:cs typeface="ヒラギノ角ゴ Pro W3"/>
            </a:endParaRPr>
          </a:p>
        </p:txBody>
      </p:sp>
      <p:sp>
        <p:nvSpPr>
          <p:cNvPr id="26627" name="Szövegdoboz 7"/>
          <p:cNvSpPr txBox="1">
            <a:spLocks noChangeArrowheads="1"/>
          </p:cNvSpPr>
          <p:nvPr/>
        </p:nvSpPr>
        <p:spPr bwMode="auto">
          <a:xfrm>
            <a:off x="1042988" y="3113088"/>
            <a:ext cx="733425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200">
                <a:ea typeface="ヒラギノ角ゴ Pro W3"/>
                <a:cs typeface="ヒラギノ角ゴ Pro W3"/>
              </a:rPr>
              <a:t>       </a:t>
            </a:r>
          </a:p>
          <a:p>
            <a:r>
              <a:rPr lang="hu-HU" sz="2400" b="1" i="1">
                <a:latin typeface="Times New Roman" pitchFamily="18" charset="0"/>
                <a:cs typeface="Times New Roman" pitchFamily="18" charset="0"/>
              </a:rPr>
              <a:t>    Széles területet átfogó szakképesítések kialakítása</a:t>
            </a:r>
          </a:p>
          <a:p>
            <a:r>
              <a:rPr lang="hu-HU">
                <a:ea typeface="ヒラギノ角ゴ Pro W3"/>
                <a:cs typeface="ヒラギノ角ゴ Pro W3"/>
              </a:rPr>
              <a:t>  </a:t>
            </a:r>
            <a:r>
              <a:rPr lang="hu-HU">
                <a:latin typeface="Times New Roman" pitchFamily="18" charset="0"/>
                <a:cs typeface="Times New Roman" pitchFamily="18" charset="0"/>
              </a:rPr>
              <a:t>Összevonás</a:t>
            </a:r>
            <a:r>
              <a:rPr lang="hu-HU">
                <a:ea typeface="ヒラギノ角ゴ Pro W3"/>
                <a:cs typeface="ヒラギノ角ゴ Pro W3"/>
              </a:rPr>
              <a:t>				</a:t>
            </a:r>
            <a:r>
              <a:rPr lang="hu-HU">
                <a:latin typeface="Times New Roman" pitchFamily="18" charset="0"/>
                <a:cs typeface="Times New Roman" pitchFamily="18" charset="0"/>
              </a:rPr>
              <a:t>      Beolvasztás</a:t>
            </a:r>
          </a:p>
          <a:p>
            <a:pPr lvl="1">
              <a:buFont typeface="Wingdings" pitchFamily="2" charset="2"/>
              <a:buChar char="§"/>
            </a:pPr>
            <a:endParaRPr lang="hu-HU" sz="400">
              <a:ea typeface="ヒラギノ角ゴ Pro W3"/>
              <a:cs typeface="ヒラギノ角ゴ Pro W3"/>
            </a:endParaRPr>
          </a:p>
          <a:p>
            <a:endParaRPr lang="hu-HU">
              <a:ea typeface="ヒラギノ角ゴ Pro W3"/>
              <a:cs typeface="ヒラギノ角ゴ Pro W3"/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539750" y="1525588"/>
          <a:ext cx="8353425" cy="1640415"/>
        </p:xfrm>
        <a:graphic>
          <a:graphicData uri="http://schemas.openxmlformats.org/drawingml/2006/table">
            <a:tbl>
              <a:tblPr/>
              <a:tblGrid>
                <a:gridCol w="2016300"/>
                <a:gridCol w="2880429"/>
                <a:gridCol w="3456696"/>
              </a:tblGrid>
              <a:tr h="3153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Részszakképesítés-</a:t>
                      </a:r>
                      <a:r>
                        <a:rPr lang="hu-H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szakképesítés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szakképesítés-ráépülés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Általános laboráns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Laboratóriumi technikus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Gyógyszeripari laboratóriumi technikus</a:t>
                      </a:r>
                      <a:endParaRPr lang="hu-H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Csőhálózatszerelő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Központifűtés-</a:t>
                      </a:r>
                      <a:r>
                        <a:rPr lang="hu-H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és </a:t>
                      </a:r>
                      <a:r>
                        <a:rPr lang="hu-H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gáz-hálózat </a:t>
                      </a:r>
                      <a:r>
                        <a:rPr lang="hu-H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rendszerszerelő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Gáz- és </a:t>
                      </a:r>
                      <a:r>
                        <a:rPr lang="hu-HU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hőtermelő</a:t>
                      </a:r>
                      <a:r>
                        <a:rPr lang="hu-H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berendezés szerelő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5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Zsaluzóács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Ács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Tetőfedő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áblázat 4"/>
          <p:cNvGraphicFramePr>
            <a:graphicFrameLocks noGrp="1"/>
          </p:cNvGraphicFramePr>
          <p:nvPr/>
        </p:nvGraphicFramePr>
        <p:xfrm>
          <a:off x="563563" y="3854450"/>
          <a:ext cx="3071812" cy="785813"/>
        </p:xfrm>
        <a:graphic>
          <a:graphicData uri="http://schemas.openxmlformats.org/drawingml/2006/table">
            <a:tbl>
              <a:tblPr/>
              <a:tblGrid>
                <a:gridCol w="1569202"/>
                <a:gridCol w="1502610"/>
              </a:tblGrid>
              <a:tr h="38845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Asztalos</a:t>
                      </a:r>
                      <a:endParaRPr lang="hu-HU" sz="18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Épületasztalos</a:t>
                      </a:r>
                      <a:endParaRPr lang="hu-HU" sz="17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7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Bútorasztalos</a:t>
                      </a: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áblázat 5"/>
          <p:cNvGraphicFramePr>
            <a:graphicFrameLocks noGrp="1"/>
          </p:cNvGraphicFramePr>
          <p:nvPr/>
        </p:nvGraphicFramePr>
        <p:xfrm>
          <a:off x="563563" y="4822825"/>
          <a:ext cx="3071812" cy="984282"/>
        </p:xfrm>
        <a:graphic>
          <a:graphicData uri="http://schemas.openxmlformats.org/drawingml/2006/table">
            <a:tbl>
              <a:tblPr/>
              <a:tblGrid>
                <a:gridCol w="1703943"/>
                <a:gridCol w="1367869"/>
              </a:tblGrid>
              <a:tr h="38839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Vízszigetelő,</a:t>
                      </a:r>
                      <a:r>
                        <a:rPr lang="hu-HU" sz="1800" b="1" i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hu-HU" sz="1800" b="1" i="1" baseline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melegburkoló</a:t>
                      </a:r>
                      <a:endParaRPr lang="hu-HU" sz="18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58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Melegburkoló</a:t>
                      </a:r>
                      <a:r>
                        <a:rPr lang="hu-HU" sz="17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és parkettás</a:t>
                      </a:r>
                      <a:endParaRPr lang="hu-HU" sz="17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7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Vízszigetelő</a:t>
                      </a: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áblázat 6"/>
          <p:cNvGraphicFramePr>
            <a:graphicFrameLocks noGrp="1"/>
          </p:cNvGraphicFramePr>
          <p:nvPr/>
        </p:nvGraphicFramePr>
        <p:xfrm>
          <a:off x="4500563" y="3903663"/>
          <a:ext cx="4464050" cy="712796"/>
        </p:xfrm>
        <a:graphic>
          <a:graphicData uri="http://schemas.openxmlformats.org/drawingml/2006/table">
            <a:tbl>
              <a:tblPr/>
              <a:tblGrid>
                <a:gridCol w="2398460"/>
                <a:gridCol w="2065590"/>
              </a:tblGrid>
              <a:tr h="31545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Magasépítő</a:t>
                      </a:r>
                      <a:r>
                        <a:rPr lang="hu-HU" sz="1800" b="1" i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technikus</a:t>
                      </a:r>
                      <a:endParaRPr lang="hu-HU" sz="18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Építőanyagipari</a:t>
                      </a:r>
                      <a:r>
                        <a:rPr lang="hu-HU" sz="17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technikus</a:t>
                      </a:r>
                      <a:endParaRPr lang="hu-HU" sz="17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Magasépítő</a:t>
                      </a:r>
                      <a:r>
                        <a:rPr lang="hu-HU" sz="17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technikus</a:t>
                      </a:r>
                      <a:endParaRPr lang="hu-HU" sz="17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áblázat 7"/>
          <p:cNvGraphicFramePr>
            <a:graphicFrameLocks noGrp="1"/>
          </p:cNvGraphicFramePr>
          <p:nvPr/>
        </p:nvGraphicFramePr>
        <p:xfrm>
          <a:off x="4500563" y="4762500"/>
          <a:ext cx="4464050" cy="893826"/>
        </p:xfrm>
        <a:graphic>
          <a:graphicData uri="http://schemas.openxmlformats.org/drawingml/2006/table">
            <a:tbl>
              <a:tblPr/>
              <a:tblGrid>
                <a:gridCol w="2428891"/>
                <a:gridCol w="2035159"/>
              </a:tblGrid>
              <a:tr h="29792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Homlokzatépítő</a:t>
                      </a:r>
                      <a:r>
                        <a:rPr lang="hu-HU" sz="1700" b="1" i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és </a:t>
                      </a:r>
                      <a:r>
                        <a:rPr lang="hu-HU" sz="1700" b="1" i="1" baseline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-szerelő</a:t>
                      </a:r>
                      <a:endParaRPr lang="hu-HU" sz="17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58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Üvegszerkezetépítő</a:t>
                      </a:r>
                      <a:r>
                        <a:rPr lang="hu-HU" sz="17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és üveges</a:t>
                      </a:r>
                      <a:endParaRPr lang="hu-HU" sz="17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Homlokzatépítő</a:t>
                      </a:r>
                      <a:r>
                        <a:rPr lang="hu-HU" sz="17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és </a:t>
                      </a:r>
                      <a:r>
                        <a:rPr lang="hu-HU" sz="1700" baseline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-szerelő</a:t>
                      </a:r>
                      <a:endParaRPr lang="hu-HU" sz="17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690" name="Szövegdoboz 10"/>
          <p:cNvSpPr txBox="1">
            <a:spLocks noChangeArrowheads="1"/>
          </p:cNvSpPr>
          <p:nvPr/>
        </p:nvSpPr>
        <p:spPr bwMode="auto">
          <a:xfrm>
            <a:off x="603250" y="5803900"/>
            <a:ext cx="8215313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hu-HU" sz="1900" b="1" u="sng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EREDMÉNY:</a:t>
            </a:r>
            <a:r>
              <a:rPr lang="hu-HU" sz="19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pt-BR" sz="19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Kevesebb, de átláthatóbb, több területre képesít</a:t>
            </a:r>
            <a:r>
              <a:rPr lang="hu-HU" sz="19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ő szakképesítés</a:t>
            </a:r>
            <a:r>
              <a:rPr lang="pt-BR" sz="19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hu-HU" sz="19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/>
            <a:r>
              <a:rPr lang="hu-H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Szélesebb alapokkal rendelkező, több területen foglalkoztatható szakemberek.</a:t>
            </a:r>
            <a:r>
              <a:rPr lang="pt-BR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r>
              <a:rPr lang="pt-BR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lang="hu-HU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hu-HU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611188" y="1125538"/>
            <a:ext cx="7993062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charset="0"/>
              <a:buNone/>
              <a:defRPr/>
            </a:pPr>
            <a:r>
              <a:rPr lang="hu-HU" b="1" dirty="0" smtClean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Az új OKJ V. – Adatok</a:t>
            </a:r>
            <a:endParaRPr lang="hu-HU" sz="2600" dirty="0" smtClean="0">
              <a:solidFill>
                <a:srgbClr val="A2906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defRPr/>
            </a:pPr>
            <a:endParaRPr lang="hu-HU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Szakképesítés-kimenetek </a:t>
            </a:r>
            <a:r>
              <a:rPr lang="hu-HU" sz="2800" dirty="0">
                <a:latin typeface="Times New Roman" pitchFamily="18" charset="0"/>
                <a:cs typeface="Times New Roman" pitchFamily="18" charset="0"/>
              </a:rPr>
              <a:t>száma: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632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defRPr/>
            </a:pPr>
            <a:r>
              <a:rPr lang="hu-HU" sz="2800" dirty="0" err="1">
                <a:latin typeface="Times New Roman" pitchFamily="18" charset="0"/>
                <a:cs typeface="Times New Roman" pitchFamily="18" charset="0"/>
              </a:rPr>
              <a:t>Részszakképesítések</a:t>
            </a:r>
            <a:r>
              <a:rPr lang="hu-HU" sz="2800" dirty="0">
                <a:latin typeface="Times New Roman" pitchFamily="18" charset="0"/>
                <a:cs typeface="Times New Roman" pitchFamily="18" charset="0"/>
              </a:rPr>
              <a:t> száma: 146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db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defRPr/>
            </a:pPr>
            <a:r>
              <a:rPr lang="hu-HU" sz="2800" dirty="0">
                <a:latin typeface="Times New Roman" pitchFamily="18" charset="0"/>
                <a:cs typeface="Times New Roman" pitchFamily="18" charset="0"/>
              </a:rPr>
              <a:t>Szakképesítések száma: 287 db</a:t>
            </a:r>
          </a:p>
          <a:p>
            <a:pPr marL="0" lvl="1" indent="0" algn="just">
              <a:lnSpc>
                <a:spcPct val="120000"/>
              </a:lnSpc>
              <a:spcBef>
                <a:spcPts val="600"/>
              </a:spcBef>
              <a:buFont typeface="Arial" charset="0"/>
              <a:buNone/>
              <a:defRPr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- Csak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felnőttképzésben oktatható: 98 db</a:t>
            </a:r>
          </a:p>
          <a:p>
            <a:pPr marL="0" lvl="1" indent="0" algn="just">
              <a:lnSpc>
                <a:spcPct val="120000"/>
              </a:lnSpc>
              <a:spcBef>
                <a:spcPts val="600"/>
              </a:spcBef>
              <a:buFont typeface="Arial" charset="0"/>
              <a:buNone/>
              <a:defRPr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- Csak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iskolarendszerben oktatható: 16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db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defRPr/>
            </a:pPr>
            <a:r>
              <a:rPr lang="hu-HU" sz="2800" dirty="0">
                <a:latin typeface="Times New Roman" pitchFamily="18" charset="0"/>
                <a:cs typeface="Times New Roman" pitchFamily="18" charset="0"/>
              </a:rPr>
              <a:t>Szakképesítés-ráépülések száma: 199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db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Font typeface="Arial" charset="0"/>
              <a:buNone/>
              <a:defRPr/>
            </a:pPr>
            <a:r>
              <a:rPr lang="hu-HU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- Csak </a:t>
            </a:r>
            <a:r>
              <a:rPr lang="hu-HU" sz="2800" dirty="0">
                <a:latin typeface="Times New Roman" pitchFamily="18" charset="0"/>
                <a:cs typeface="Times New Roman" pitchFamily="18" charset="0"/>
              </a:rPr>
              <a:t>felnőttképzésben oktatható: 119 db</a:t>
            </a:r>
          </a:p>
          <a:p>
            <a:pPr algn="just">
              <a:defRPr/>
            </a:pP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hu-H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hu-H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827088" y="5084763"/>
            <a:ext cx="7345362" cy="5048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3" name="Téglalap 2"/>
          <p:cNvSpPr/>
          <p:nvPr/>
        </p:nvSpPr>
        <p:spPr>
          <a:xfrm>
            <a:off x="827088" y="2492375"/>
            <a:ext cx="7345362" cy="23764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2" name="Téglalap 1"/>
          <p:cNvSpPr/>
          <p:nvPr/>
        </p:nvSpPr>
        <p:spPr>
          <a:xfrm>
            <a:off x="827088" y="1773238"/>
            <a:ext cx="7345362" cy="50323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9218" name="Title 3"/>
          <p:cNvSpPr>
            <a:spLocks noGrp="1"/>
          </p:cNvSpPr>
          <p:nvPr>
            <p:ph type="ctrTitle"/>
          </p:nvPr>
        </p:nvSpPr>
        <p:spPr>
          <a:xfrm>
            <a:off x="827088" y="1130300"/>
            <a:ext cx="7600950" cy="642938"/>
          </a:xfrm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hu-HU" sz="3200" b="1" dirty="0">
                <a:solidFill>
                  <a:srgbClr val="A29061"/>
                </a:solidFill>
                <a:ea typeface="+mn-ea"/>
              </a:rPr>
              <a:t>Az új OKJ </a:t>
            </a:r>
            <a:r>
              <a:rPr lang="hu-HU" sz="3200" b="1" dirty="0" smtClean="0">
                <a:solidFill>
                  <a:srgbClr val="A29061"/>
                </a:solidFill>
                <a:ea typeface="+mn-ea"/>
              </a:rPr>
              <a:t>VI. </a:t>
            </a:r>
            <a:r>
              <a:rPr lang="hu-HU" sz="3200" b="1" dirty="0">
                <a:solidFill>
                  <a:srgbClr val="A29061"/>
                </a:solidFill>
              </a:rPr>
              <a:t>– </a:t>
            </a:r>
            <a:r>
              <a:rPr lang="hu-HU" sz="3200" b="1" dirty="0" smtClean="0">
                <a:solidFill>
                  <a:srgbClr val="A29061"/>
                </a:solidFill>
                <a:ea typeface="+mn-ea"/>
              </a:rPr>
              <a:t>Az </a:t>
            </a:r>
            <a:r>
              <a:rPr lang="hu-HU" sz="3200" b="1" dirty="0">
                <a:solidFill>
                  <a:srgbClr val="A29061"/>
                </a:solidFill>
                <a:ea typeface="+mn-ea"/>
              </a:rPr>
              <a:t>új szintkódok</a:t>
            </a:r>
          </a:p>
        </p:txBody>
      </p:sp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860425" y="1700213"/>
            <a:ext cx="8032750" cy="4608512"/>
          </a:xfrm>
        </p:spPr>
        <p:txBody>
          <a:bodyPr>
            <a:normAutofit fontScale="62500" lnSpcReduction="20000"/>
          </a:bodyPr>
          <a:lstStyle/>
          <a:p>
            <a:pPr algn="just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hu-HU" sz="2400" i="1" u="sng" dirty="0" smtClean="0">
              <a:latin typeface="+mn-lt"/>
              <a:cs typeface="Times New Roman" pitchFamily="18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r>
              <a:rPr lang="hu-HU" sz="3800" b="1" dirty="0" smtClean="0">
                <a:latin typeface="Arial" charset="0"/>
                <a:cs typeface="Arial" charset="0"/>
              </a:rPr>
              <a:t>21</a:t>
            </a:r>
            <a:r>
              <a:rPr lang="hu-HU" sz="3800" dirty="0" smtClean="0">
                <a:latin typeface="Arial" charset="0"/>
                <a:cs typeface="Arial" charset="0"/>
              </a:rPr>
              <a:t>            -------     alapfokú</a:t>
            </a:r>
          </a:p>
          <a:p>
            <a:pPr algn="just" eaLnBrk="1" hangingPunct="1">
              <a:buFont typeface="Arial" charset="0"/>
              <a:buNone/>
              <a:defRPr/>
            </a:pPr>
            <a:endParaRPr lang="hu-HU" sz="1300" dirty="0" smtClean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endParaRPr lang="hu-HU" sz="1900" b="1" dirty="0" smtClean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r>
              <a:rPr lang="hu-HU" sz="3800" b="1" dirty="0" smtClean="0">
                <a:latin typeface="Arial" charset="0"/>
                <a:cs typeface="Arial" charset="0"/>
              </a:rPr>
              <a:t>31</a:t>
            </a:r>
            <a:r>
              <a:rPr lang="hu-HU" sz="3800" dirty="0" smtClean="0">
                <a:latin typeface="Arial" charset="0"/>
                <a:cs typeface="Arial" charset="0"/>
              </a:rPr>
              <a:t>            -------     alsó középfokú</a:t>
            </a:r>
          </a:p>
          <a:p>
            <a:pPr algn="just" eaLnBrk="1" hangingPunct="1">
              <a:buFont typeface="Arial" charset="0"/>
              <a:buNone/>
              <a:defRPr/>
            </a:pPr>
            <a:endParaRPr lang="hu-HU" sz="1300" dirty="0" smtClean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r>
              <a:rPr lang="hu-HU" sz="3800" b="1" dirty="0" smtClean="0">
                <a:latin typeface="Arial" charset="0"/>
                <a:cs typeface="Arial" charset="0"/>
              </a:rPr>
              <a:t>32, 33      </a:t>
            </a:r>
            <a:r>
              <a:rPr lang="hu-HU" sz="3800" dirty="0">
                <a:latin typeface="Arial" charset="0"/>
                <a:cs typeface="Arial" charset="0"/>
              </a:rPr>
              <a:t>------- </a:t>
            </a:r>
            <a:r>
              <a:rPr lang="hu-HU" sz="3800" dirty="0" smtClean="0">
                <a:latin typeface="Arial" charset="0"/>
                <a:cs typeface="Arial" charset="0"/>
              </a:rPr>
              <a:t>    alsó </a:t>
            </a:r>
            <a:r>
              <a:rPr lang="hu-HU" sz="3800" dirty="0">
                <a:latin typeface="Arial" charset="0"/>
                <a:cs typeface="Arial" charset="0"/>
              </a:rPr>
              <a:t>középfokú</a:t>
            </a:r>
            <a:endParaRPr lang="hu-HU" sz="3800" dirty="0" smtClean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endParaRPr lang="hu-HU" sz="1300" dirty="0" smtClean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r>
              <a:rPr lang="hu-HU" sz="3800" b="1" dirty="0" smtClean="0">
                <a:latin typeface="Arial" charset="0"/>
                <a:cs typeface="Arial" charset="0"/>
              </a:rPr>
              <a:t>34, </a:t>
            </a:r>
            <a:r>
              <a:rPr lang="hu-HU" sz="3800" b="1" dirty="0">
                <a:latin typeface="Arial" charset="0"/>
                <a:cs typeface="Arial" charset="0"/>
              </a:rPr>
              <a:t>35      </a:t>
            </a:r>
            <a:r>
              <a:rPr lang="hu-HU" sz="3800" dirty="0" smtClean="0">
                <a:latin typeface="Arial" charset="0"/>
                <a:cs typeface="Arial" charset="0"/>
              </a:rPr>
              <a:t>-------     középfokú</a:t>
            </a:r>
          </a:p>
          <a:p>
            <a:pPr algn="just" eaLnBrk="1" hangingPunct="1">
              <a:buFont typeface="Arial" charset="0"/>
              <a:buNone/>
              <a:defRPr/>
            </a:pPr>
            <a:endParaRPr lang="hu-HU" sz="1300" dirty="0" smtClean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r>
              <a:rPr lang="hu-HU" sz="3800" b="1" dirty="0" smtClean="0">
                <a:latin typeface="Arial" charset="0"/>
                <a:cs typeface="Arial" charset="0"/>
              </a:rPr>
              <a:t>51</a:t>
            </a:r>
            <a:r>
              <a:rPr lang="hu-HU" sz="3800" dirty="0" smtClean="0">
                <a:latin typeface="Arial" charset="0"/>
                <a:cs typeface="Arial" charset="0"/>
              </a:rPr>
              <a:t>            -------     felső középfokú</a:t>
            </a:r>
          </a:p>
          <a:p>
            <a:pPr algn="just" eaLnBrk="1" hangingPunct="1">
              <a:buFont typeface="Arial" charset="0"/>
              <a:buNone/>
              <a:defRPr/>
            </a:pPr>
            <a:endParaRPr lang="hu-HU" sz="1300" dirty="0" smtClean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r>
              <a:rPr lang="hu-HU" sz="3800" b="1" dirty="0" smtClean="0">
                <a:latin typeface="Arial" charset="0"/>
                <a:cs typeface="Arial" charset="0"/>
              </a:rPr>
              <a:t>52, 53      </a:t>
            </a:r>
            <a:r>
              <a:rPr lang="hu-HU" sz="3800" dirty="0" smtClean="0">
                <a:latin typeface="Arial" charset="0"/>
                <a:cs typeface="Arial" charset="0"/>
              </a:rPr>
              <a:t>-------     felső </a:t>
            </a:r>
            <a:r>
              <a:rPr lang="hu-HU" sz="3800" dirty="0">
                <a:latin typeface="Arial" charset="0"/>
                <a:cs typeface="Arial" charset="0"/>
              </a:rPr>
              <a:t>középfokú</a:t>
            </a:r>
            <a:endParaRPr lang="hu-HU" sz="3800" dirty="0" smtClean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endParaRPr lang="hu-HU" sz="1300" dirty="0" smtClean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endParaRPr lang="hu-HU" sz="1900" b="1" dirty="0" smtClean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r>
              <a:rPr lang="hu-HU" sz="3800" b="1" dirty="0" smtClean="0">
                <a:latin typeface="Arial" charset="0"/>
                <a:cs typeface="Arial" charset="0"/>
              </a:rPr>
              <a:t>54, 55      </a:t>
            </a:r>
            <a:r>
              <a:rPr lang="hu-HU" sz="3800" dirty="0" smtClean="0">
                <a:latin typeface="Arial" charset="0"/>
                <a:cs typeface="Arial" charset="0"/>
              </a:rPr>
              <a:t>-------     emelt szintű</a:t>
            </a:r>
          </a:p>
          <a:p>
            <a:pPr algn="just" eaLnBrk="1" hangingPunct="1">
              <a:buFont typeface="Arial" charset="0"/>
              <a:buNone/>
              <a:defRPr/>
            </a:pPr>
            <a:endParaRPr lang="hu-HU" sz="1100" dirty="0" smtClean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endParaRPr lang="hu-HU" sz="1900" b="1" dirty="0" smtClean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r>
              <a:rPr lang="hu-HU" sz="3800" b="1" dirty="0" smtClean="0">
                <a:latin typeface="Arial" charset="0"/>
                <a:cs typeface="Arial" charset="0"/>
              </a:rPr>
              <a:t>62</a:t>
            </a:r>
            <a:r>
              <a:rPr lang="hu-HU" sz="3800" dirty="0" smtClean="0">
                <a:latin typeface="Arial" charset="0"/>
                <a:cs typeface="Arial" charset="0"/>
              </a:rPr>
              <a:t>            -------     felsőfokú végzettségre épülő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/>
          </p:cNvSpPr>
          <p:nvPr/>
        </p:nvSpPr>
        <p:spPr bwMode="auto">
          <a:xfrm>
            <a:off x="611188" y="1125538"/>
            <a:ext cx="7993062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charset="0"/>
              <a:buNone/>
              <a:defRPr/>
            </a:pPr>
            <a:r>
              <a:rPr lang="hu-HU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Beszámítás a felsőfokú szakképzésbe</a:t>
            </a:r>
            <a:endParaRPr lang="hu-HU" sz="2600" dirty="0" smtClean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defRPr/>
            </a:pPr>
            <a:endParaRPr lang="hu-HU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300"/>
              </a:spcBef>
              <a:defRPr/>
            </a:pP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1232/2012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. (VII. 12.) </a:t>
            </a:r>
            <a:r>
              <a:rPr lang="hu-HU" sz="2600" dirty="0" err="1" smtClean="0">
                <a:latin typeface="Times New Roman" pitchFamily="18" charset="0"/>
                <a:cs typeface="Times New Roman" pitchFamily="18" charset="0"/>
              </a:rPr>
              <a:t>Korm.határozat</a:t>
            </a:r>
            <a:endParaRPr lang="hu-H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300"/>
              </a:spcBef>
              <a:buFont typeface="Arial" charset="0"/>
              <a:buNone/>
              <a:defRPr/>
            </a:pPr>
            <a:r>
              <a:rPr lang="hu-HU" sz="2200" i="1" dirty="0" smtClean="0">
                <a:latin typeface="Times New Roman" pitchFamily="18" charset="0"/>
                <a:cs typeface="Times New Roman" pitchFamily="18" charset="0"/>
              </a:rPr>
              <a:t>„Az érintett miniszterek dolgozzanak </a:t>
            </a:r>
            <a:r>
              <a:rPr lang="hu-HU" sz="2200" i="1" dirty="0">
                <a:latin typeface="Times New Roman" pitchFamily="18" charset="0"/>
                <a:cs typeface="Times New Roman" pitchFamily="18" charset="0"/>
              </a:rPr>
              <a:t>ki közös javaslatot </a:t>
            </a:r>
            <a:r>
              <a:rPr lang="hu-HU" sz="2200" i="1" dirty="0" smtClean="0">
                <a:latin typeface="Times New Roman" pitchFamily="18" charset="0"/>
                <a:cs typeface="Times New Roman" pitchFamily="18" charset="0"/>
              </a:rPr>
              <a:t>az Országos Képzési </a:t>
            </a:r>
            <a:r>
              <a:rPr lang="hu-HU" sz="2200" i="1" dirty="0">
                <a:latin typeface="Times New Roman" pitchFamily="18" charset="0"/>
                <a:cs typeface="Times New Roman" pitchFamily="18" charset="0"/>
              </a:rPr>
              <a:t>Jegyzékben </a:t>
            </a:r>
            <a:r>
              <a:rPr lang="hu-HU" sz="2200" i="1" dirty="0" smtClean="0">
                <a:latin typeface="Times New Roman" pitchFamily="18" charset="0"/>
                <a:cs typeface="Times New Roman" pitchFamily="18" charset="0"/>
              </a:rPr>
              <a:t>szereplő </a:t>
            </a:r>
            <a:r>
              <a:rPr lang="hu-HU" sz="2200" i="1" dirty="0">
                <a:latin typeface="Times New Roman" pitchFamily="18" charset="0"/>
                <a:cs typeface="Times New Roman" pitchFamily="18" charset="0"/>
              </a:rPr>
              <a:t>emelt </a:t>
            </a:r>
            <a:r>
              <a:rPr lang="hu-HU" sz="2200" i="1" dirty="0" smtClean="0">
                <a:latin typeface="Times New Roman" pitchFamily="18" charset="0"/>
                <a:cs typeface="Times New Roman" pitchFamily="18" charset="0"/>
              </a:rPr>
              <a:t>szintű </a:t>
            </a:r>
            <a:r>
              <a:rPr lang="hu-HU" sz="2200" i="1" dirty="0">
                <a:latin typeface="Times New Roman" pitchFamily="18" charset="0"/>
                <a:cs typeface="Times New Roman" pitchFamily="18" charset="0"/>
              </a:rPr>
              <a:t>szakképesítések </a:t>
            </a:r>
            <a:r>
              <a:rPr lang="hu-HU" sz="2200" i="1" dirty="0" smtClean="0">
                <a:latin typeface="Times New Roman" pitchFamily="18" charset="0"/>
                <a:cs typeface="Times New Roman" pitchFamily="18" charset="0"/>
              </a:rPr>
              <a:t>felsőoktatási tanulmányokba történő </a:t>
            </a:r>
            <a:r>
              <a:rPr lang="hu-HU" sz="2200" i="1" dirty="0">
                <a:latin typeface="Times New Roman" pitchFamily="18" charset="0"/>
                <a:cs typeface="Times New Roman" pitchFamily="18" charset="0"/>
              </a:rPr>
              <a:t>automatikus beszámításának módjaira és az ehhez szükséges </a:t>
            </a:r>
            <a:r>
              <a:rPr lang="hu-HU" sz="2200" i="1" dirty="0" smtClean="0">
                <a:latin typeface="Times New Roman" pitchFamily="18" charset="0"/>
                <a:cs typeface="Times New Roman" pitchFamily="18" charset="0"/>
              </a:rPr>
              <a:t>intézkedésekre”</a:t>
            </a:r>
          </a:p>
          <a:p>
            <a:pPr algn="just">
              <a:spcBef>
                <a:spcPts val="300"/>
              </a:spcBef>
              <a:defRPr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Készülő kormányrendelet: </a:t>
            </a:r>
            <a:r>
              <a:rPr lang="hu-HU" sz="2200" i="1" dirty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2200" i="1" dirty="0" smtClean="0">
                <a:latin typeface="Times New Roman" pitchFamily="18" charset="0"/>
                <a:cs typeface="Times New Roman" pitchFamily="18" charset="0"/>
              </a:rPr>
              <a:t>OKJ-ban meghatározott </a:t>
            </a:r>
            <a:r>
              <a:rPr lang="hu-HU" sz="2200" i="1" dirty="0">
                <a:latin typeface="Times New Roman" pitchFamily="18" charset="0"/>
                <a:cs typeface="Times New Roman" pitchFamily="18" charset="0"/>
              </a:rPr>
              <a:t>emelt szintű szakképzésben </a:t>
            </a:r>
            <a:r>
              <a:rPr lang="hu-HU" sz="2200" i="1" dirty="0" smtClean="0">
                <a:latin typeface="Times New Roman" pitchFamily="18" charset="0"/>
                <a:cs typeface="Times New Roman" pitchFamily="18" charset="0"/>
              </a:rPr>
              <a:t>szerzett ismereteket meghatározott </a:t>
            </a:r>
            <a:r>
              <a:rPr lang="hu-HU" sz="2200" i="1" dirty="0">
                <a:latin typeface="Times New Roman" pitchFamily="18" charset="0"/>
                <a:cs typeface="Times New Roman" pitchFamily="18" charset="0"/>
              </a:rPr>
              <a:t>kredit értékben, az előzetesen megszerzett tudás, munkatapasztalat </a:t>
            </a:r>
            <a:r>
              <a:rPr lang="hu-HU" sz="2200" i="1" dirty="0" smtClean="0">
                <a:latin typeface="Times New Roman" pitchFamily="18" charset="0"/>
                <a:cs typeface="Times New Roman" pitchFamily="18" charset="0"/>
              </a:rPr>
              <a:t>beszámításával</a:t>
            </a:r>
            <a:r>
              <a:rPr lang="hu-HU" sz="2200" i="1" dirty="0">
                <a:latin typeface="Times New Roman" pitchFamily="18" charset="0"/>
                <a:cs typeface="Times New Roman" pitchFamily="18" charset="0"/>
              </a:rPr>
              <a:t>, a képzési területhez tartozó alapképzési szakon egy éves szakmai gyakorlatként kell elismerni és beszámítani a képzési </a:t>
            </a:r>
            <a:r>
              <a:rPr lang="hu-HU" sz="2200" i="1" dirty="0" smtClean="0">
                <a:latin typeface="Times New Roman" pitchFamily="18" charset="0"/>
                <a:cs typeface="Times New Roman" pitchFamily="18" charset="0"/>
              </a:rPr>
              <a:t>időbe.</a:t>
            </a:r>
            <a:endParaRPr lang="hu-HU" sz="22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 txBox="1">
            <a:spLocks/>
          </p:cNvSpPr>
          <p:nvPr/>
        </p:nvSpPr>
        <p:spPr bwMode="auto">
          <a:xfrm>
            <a:off x="611188" y="1125538"/>
            <a:ext cx="7993062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hu-HU" sz="3200" b="1" dirty="0">
                <a:solidFill>
                  <a:srgbClr val="A29061"/>
                </a:solidFill>
                <a:latin typeface="Times New Roman" pitchFamily="18" charset="0"/>
                <a:cs typeface="Times New Roman" pitchFamily="18" charset="0"/>
              </a:rPr>
              <a:t>Decentralizált pályázatok</a:t>
            </a:r>
            <a:endParaRPr lang="hu-HU" sz="800" dirty="0">
              <a:solidFill>
                <a:srgbClr val="A2906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A NFA képzési alaprész 2012. évi decentralizált kerete terhére, összesen: 5.197.586.000,- forint</a:t>
            </a: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Pályázhatnak: a speciális szakiskolák, TISZK szakképzést folytató szakképző iskolái, felsőoktatási intézmények, szakképzési hozzájárulásra kötelezettek</a:t>
            </a: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A pályázatok benyújtásának határideje: 2012. szeptember 17.</a:t>
            </a: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A pályázható támogatás összege: hozzájárulásra kötelezett esetén maximum 45 millió forint, képző intézmények esetén 15 és 25  millió forint között</a:t>
            </a: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A pályázat célja: gyakorlati oktatás és gyakorlati képzés ellátásához szükséges tárgyi feltételek fejlesztésére irányuló beruházások támogatása</a:t>
            </a:r>
            <a:endParaRPr lang="hu-HU" sz="2400" dirty="0">
              <a:latin typeface="Calibri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hu-HU" sz="2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>
          <a:xfrm>
            <a:off x="611188" y="1196975"/>
            <a:ext cx="8229600" cy="1223963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hu-HU" sz="28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Új programok a TÁMOP keretében </a:t>
            </a:r>
            <a:r>
              <a:rPr lang="hu-HU" sz="24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hu-HU" sz="24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hu-HU" sz="24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a fiatalok foglalkoztathatóságáért és a szakképzés átalakításának végrehajtására</a:t>
            </a:r>
          </a:p>
        </p:txBody>
      </p:sp>
      <p:sp>
        <p:nvSpPr>
          <p:cNvPr id="6" name="Téglalap 5"/>
          <p:cNvSpPr/>
          <p:nvPr/>
        </p:nvSpPr>
        <p:spPr>
          <a:xfrm>
            <a:off x="323850" y="2276475"/>
            <a:ext cx="8640763" cy="54244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hu-HU" sz="2000" dirty="0">
              <a:latin typeface="Arial" charset="0"/>
              <a:cs typeface="Arial" charset="0"/>
            </a:endParaRPr>
          </a:p>
          <a:p>
            <a:pPr algn="just">
              <a:buFont typeface="Arial" charset="0"/>
              <a:buNone/>
              <a:defRPr/>
            </a:pPr>
            <a:r>
              <a:rPr lang="hu-HU" sz="2400" b="1" dirty="0">
                <a:latin typeface="Times New Roman" pitchFamily="18" charset="0"/>
                <a:ea typeface="+mj-ea"/>
                <a:cs typeface="Times New Roman" pitchFamily="18" charset="0"/>
              </a:rPr>
              <a:t>1. „Gyakornoki program” (TÁMOP 2.3.4 A)</a:t>
            </a:r>
          </a:p>
          <a:p>
            <a:pPr marL="360363" algn="just">
              <a:spcBef>
                <a:spcPts val="300"/>
              </a:spcBef>
              <a:defRPr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tanulószerződés keretében tanult pályakezdők 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támogatása: </a:t>
            </a:r>
          </a:p>
          <a:p>
            <a:pPr marL="360363" algn="just">
              <a:spcBef>
                <a:spcPts val="300"/>
              </a:spcBef>
              <a:defRPr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foglalkoztatásuk ösztönzése </a:t>
            </a: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bér- és járuléktámogatással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, cégen belüli </a:t>
            </a:r>
            <a:r>
              <a:rPr lang="hu-HU" sz="2400" dirty="0" err="1">
                <a:latin typeface="Times New Roman" pitchFamily="18" charset="0"/>
                <a:cs typeface="Times New Roman" pitchFamily="18" charset="0"/>
              </a:rPr>
              <a:t>mentorálással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marL="360363" algn="just">
              <a:spcBef>
                <a:spcPts val="300"/>
              </a:spcBef>
              <a:defRPr/>
            </a:pPr>
            <a:r>
              <a:rPr lang="hu-HU" sz="2400" u="sng" dirty="0">
                <a:latin typeface="Times New Roman" pitchFamily="18" charset="0"/>
                <a:cs typeface="Times New Roman" pitchFamily="18" charset="0"/>
              </a:rPr>
              <a:t>Cél: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 közvetlen munkahelyteremtés, az iskolai rendszerű képzésben szerzett </a:t>
            </a: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első szakképesítés hasznosulása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, pályakezdők korai </a:t>
            </a: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munkahelyi tapasztalathoz segítése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, foglalkoztathatóságuk növelése.</a:t>
            </a:r>
          </a:p>
          <a:p>
            <a:pPr marL="360363" algn="just">
              <a:spcBef>
                <a:spcPts val="300"/>
              </a:spcBef>
              <a:defRPr/>
            </a:pPr>
            <a:r>
              <a:rPr lang="hu-HU" sz="2400" i="1" dirty="0">
                <a:latin typeface="Times New Roman" pitchFamily="18" charset="0"/>
                <a:cs typeface="Times New Roman" pitchFamily="18" charset="0"/>
              </a:rPr>
              <a:t>Keret: 8,5 Mrd Ft</a:t>
            </a:r>
          </a:p>
          <a:p>
            <a:pPr marL="360363" algn="just">
              <a:spcBef>
                <a:spcPts val="300"/>
              </a:spcBef>
              <a:defRPr/>
            </a:pPr>
            <a:r>
              <a:rPr lang="hu-HU" sz="2400" i="1" dirty="0">
                <a:latin typeface="Times New Roman" pitchFamily="18" charset="0"/>
                <a:cs typeface="Times New Roman" pitchFamily="18" charset="0"/>
              </a:rPr>
              <a:t>Tervezett indítás: 2012 októbere</a:t>
            </a:r>
          </a:p>
          <a:p>
            <a:pPr marL="360363" algn="just">
              <a:defRPr/>
            </a:pPr>
            <a:endParaRPr lang="hu-HU" sz="2000" dirty="0">
              <a:latin typeface="Arial" charset="0"/>
              <a:cs typeface="Arial" charset="0"/>
            </a:endParaRPr>
          </a:p>
          <a:p>
            <a:pPr algn="just">
              <a:buFont typeface="Arial" charset="0"/>
              <a:buNone/>
              <a:defRPr/>
            </a:pPr>
            <a:endParaRPr lang="hu-HU" dirty="0">
              <a:latin typeface="Arial" charset="0"/>
              <a:cs typeface="Arial" charset="0"/>
            </a:endParaRPr>
          </a:p>
          <a:p>
            <a:pPr>
              <a:defRPr/>
            </a:pPr>
            <a:endParaRPr lang="hu-HU" dirty="0">
              <a:latin typeface="Arial" charset="0"/>
              <a:cs typeface="Arial" charset="0"/>
            </a:endParaRPr>
          </a:p>
          <a:p>
            <a:pPr>
              <a:defRPr/>
            </a:pPr>
            <a:endParaRPr lang="hu-HU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2"/>
          <p:cNvSpPr>
            <a:spLocks noGrp="1"/>
          </p:cNvSpPr>
          <p:nvPr>
            <p:ph sz="quarter" idx="4294967295"/>
          </p:nvPr>
        </p:nvSpPr>
        <p:spPr>
          <a:xfrm>
            <a:off x="250825" y="1125538"/>
            <a:ext cx="8713788" cy="5399087"/>
          </a:xfrm>
        </p:spPr>
        <p:txBody>
          <a:bodyPr/>
          <a:lstStyle/>
          <a:p>
            <a:pPr algn="just">
              <a:buFont typeface="Arial" charset="0"/>
              <a:buNone/>
              <a:defRPr/>
            </a:pP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Új típusú képzés „pilot” programja</a:t>
            </a:r>
          </a:p>
          <a:p>
            <a:pPr indent="17463" algn="just">
              <a:buFont typeface="Arial" pitchFamily="34" charset="0"/>
              <a:buNone/>
              <a:defRPr/>
            </a:pP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TÁMOP 2.2.5 </a:t>
            </a:r>
            <a:r>
              <a:rPr lang="hu-HU" sz="2200" i="1" dirty="0" smtClean="0">
                <a:latin typeface="Times New Roman" pitchFamily="18" charset="0"/>
                <a:cs typeface="Times New Roman" pitchFamily="18" charset="0"/>
              </a:rPr>
              <a:t>„Szakképző intézmények felkészülésének támogatása a rövidebb képzési idejű szakképzés bevezetésére” </a:t>
            </a: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című konstrukció, az új típusú duális képzés bevezetésének támogatására 2012 szeptemberétől </a:t>
            </a:r>
            <a:r>
              <a:rPr lang="hu-HU" sz="2200" b="1" dirty="0" smtClean="0">
                <a:latin typeface="Times New Roman" pitchFamily="18" charset="0"/>
                <a:cs typeface="Times New Roman" pitchFamily="18" charset="0"/>
              </a:rPr>
              <a:t>„A” komponens szeptember végéig pályázható!</a:t>
            </a:r>
          </a:p>
          <a:p>
            <a:pPr indent="17463" algn="just">
              <a:buFont typeface="Arial" charset="0"/>
              <a:buNone/>
              <a:defRPr/>
            </a:pPr>
            <a:r>
              <a:rPr lang="hu-HU" sz="2200" i="1" dirty="0" smtClean="0">
                <a:latin typeface="Times New Roman" pitchFamily="18" charset="0"/>
                <a:cs typeface="Times New Roman" pitchFamily="18" charset="0"/>
              </a:rPr>
              <a:t>A és B komponensre összesen 4,5 Mrd Ft forrás</a:t>
            </a:r>
          </a:p>
          <a:p>
            <a:pPr algn="just">
              <a:buFont typeface="Arial" pitchFamily="34" charset="0"/>
              <a:buNone/>
              <a:defRPr/>
            </a:pPr>
            <a:r>
              <a:rPr lang="hu-H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3. Továbbképzési programok a minőségi szakképzésért</a:t>
            </a:r>
          </a:p>
          <a:p>
            <a:pPr indent="17463" algn="just">
              <a:buFont typeface="Arial" pitchFamily="34" charset="0"/>
              <a:buNone/>
              <a:defRPr/>
            </a:pP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TÁMOP 2.2.6 pályázat és a TÁMOP 2.3.4 B kiemelt projekt: szakoktatók és szakmai elméleti tanárok </a:t>
            </a:r>
            <a:r>
              <a:rPr lang="hu-HU" sz="2200" b="1" dirty="0" smtClean="0">
                <a:latin typeface="Times New Roman" pitchFamily="18" charset="0"/>
                <a:cs typeface="Times New Roman" pitchFamily="18" charset="0"/>
              </a:rPr>
              <a:t>továbbképzésének támogatása </a:t>
            </a: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(pedagógus végzettség, mestervizsga) </a:t>
            </a:r>
            <a:r>
              <a:rPr lang="hu-HU" sz="2200" i="1" dirty="0" smtClean="0">
                <a:latin typeface="Times New Roman" pitchFamily="18" charset="0"/>
                <a:cs typeface="Times New Roman" pitchFamily="18" charset="0"/>
              </a:rPr>
              <a:t>1,4 Mrd Ft + 1,2 Mrd Ft</a:t>
            </a:r>
          </a:p>
          <a:p>
            <a:pPr algn="just">
              <a:buFont typeface="Arial" pitchFamily="34" charset="0"/>
              <a:buNone/>
              <a:defRPr/>
            </a:pPr>
            <a:r>
              <a:rPr lang="hu-H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4. A szakképzési törvény végrehajtásáért</a:t>
            </a:r>
          </a:p>
          <a:p>
            <a:pPr indent="17463" algn="just">
              <a:buFont typeface="Arial" pitchFamily="34" charset="0"/>
              <a:buNone/>
              <a:defRPr/>
            </a:pP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Pályaorientáció, elektronikus nyilvántartások, adatbázisok, a szakmai vizsgák szoftveres támogatása; MKKR (TÁMOP 2.2.1 és TÁMOP 2.2.2)</a:t>
            </a:r>
          </a:p>
          <a:p>
            <a:pPr>
              <a:buFont typeface="Arial" charset="0"/>
              <a:buNone/>
              <a:defRPr/>
            </a:pPr>
            <a:endParaRPr lang="hu-HU" sz="20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4"/>
          <p:cNvSpPr txBox="1">
            <a:spLocks/>
          </p:cNvSpPr>
          <p:nvPr/>
        </p:nvSpPr>
        <p:spPr>
          <a:xfrm>
            <a:off x="468313" y="1125538"/>
            <a:ext cx="8280400" cy="100806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Font typeface="Arial" pitchFamily="34" charset="0"/>
              <a:buNone/>
              <a:defRPr/>
            </a:pPr>
            <a:r>
              <a:rPr lang="hu-HU" b="1" dirty="0" smtClean="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 szakképző iskolai intézmények átszervezése</a:t>
            </a:r>
          </a:p>
        </p:txBody>
      </p:sp>
      <p:sp>
        <p:nvSpPr>
          <p:cNvPr id="3" name="Content Placeholder 5"/>
          <p:cNvSpPr>
            <a:spLocks noGrp="1"/>
          </p:cNvSpPr>
          <p:nvPr>
            <p:ph idx="13"/>
          </p:nvPr>
        </p:nvSpPr>
        <p:spPr>
          <a:xfrm>
            <a:off x="323850" y="1844675"/>
            <a:ext cx="8569325" cy="4752975"/>
          </a:xfrm>
        </p:spPr>
        <p:txBody>
          <a:bodyPr/>
          <a:lstStyle/>
          <a:p>
            <a:pPr eaLnBrk="1" hangingPunct="1">
              <a:buFont typeface="Courier New" pitchFamily="49" charset="0"/>
              <a:buChar char="o"/>
            </a:pP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az önkormányzati szakképző iskolák </a:t>
            </a:r>
            <a:r>
              <a:rPr lang="hu-HU" sz="2200" b="1" dirty="0" smtClean="0">
                <a:latin typeface="Times New Roman" pitchFamily="18" charset="0"/>
                <a:cs typeface="Times New Roman" pitchFamily="18" charset="0"/>
              </a:rPr>
              <a:t>állami fenntartásba kerülnek</a:t>
            </a: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 typeface="Courier New" pitchFamily="49" charset="0"/>
              <a:buChar char="o"/>
            </a:pPr>
            <a:r>
              <a:rPr lang="hu-HU" sz="2200" b="1" dirty="0" smtClean="0">
                <a:latin typeface="Times New Roman" pitchFamily="18" charset="0"/>
                <a:cs typeface="Times New Roman" pitchFamily="18" charset="0"/>
              </a:rPr>
              <a:t>az állami fenntartók tekintetében valós és kötelező integráció</a:t>
            </a: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, az uniós projektben érintett </a:t>
            </a:r>
            <a:r>
              <a:rPr lang="hu-HU" sz="2200" dirty="0" err="1" smtClean="0">
                <a:latin typeface="Times New Roman" pitchFamily="18" charset="0"/>
                <a:cs typeface="Times New Roman" pitchFamily="18" charset="0"/>
              </a:rPr>
              <a:t>TISZK-ek</a:t>
            </a: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 esetében a projekten belül </a:t>
            </a:r>
          </a:p>
          <a:p>
            <a:pPr eaLnBrk="1" hangingPunct="1">
              <a:buFont typeface="Courier New" pitchFamily="49" charset="0"/>
              <a:buChar char="o"/>
            </a:pP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az állami és önkormányzati kör intézményeinél létrejönnek a koncepció szerinti holland típusú, </a:t>
            </a:r>
            <a:r>
              <a:rPr lang="hu-HU" sz="2200" b="1" dirty="0" smtClean="0">
                <a:latin typeface="Times New Roman" pitchFamily="18" charset="0"/>
                <a:cs typeface="Times New Roman" pitchFamily="18" charset="0"/>
              </a:rPr>
              <a:t>tagintézményes nagy szakképző iskolák </a:t>
            </a: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már az uniós projektek fenntartási időszakában </a:t>
            </a:r>
          </a:p>
          <a:p>
            <a:pPr eaLnBrk="1" hangingPunct="1">
              <a:buFont typeface="Courier New" pitchFamily="49" charset="0"/>
              <a:buChar char="o"/>
            </a:pP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állami fenntartás: </a:t>
            </a:r>
            <a:r>
              <a:rPr lang="hu-HU" sz="2200" b="1" dirty="0" smtClean="0">
                <a:latin typeface="Times New Roman" pitchFamily="18" charset="0"/>
                <a:cs typeface="Times New Roman" pitchFamily="18" charset="0"/>
              </a:rPr>
              <a:t>EMMI irányítása </a:t>
            </a: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alatt</a:t>
            </a:r>
          </a:p>
          <a:p>
            <a:pPr eaLnBrk="1" hangingPunct="1">
              <a:buFont typeface="Courier New" pitchFamily="49" charset="0"/>
              <a:buChar char="o"/>
            </a:pPr>
            <a:r>
              <a:rPr lang="hu-HU" sz="2200" b="1" dirty="0" smtClean="0">
                <a:latin typeface="Times New Roman" pitchFamily="18" charset="0"/>
                <a:cs typeface="Times New Roman" pitchFamily="18" charset="0"/>
              </a:rPr>
              <a:t>fenntartás és működtetés</a:t>
            </a: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: nagy szakképző iskolák működtetője az állam (2013 szeptemberétől)</a:t>
            </a:r>
          </a:p>
          <a:p>
            <a:pPr algn="just" eaLnBrk="1" hangingPunct="1">
              <a:buFont typeface="Courier New" pitchFamily="49" charset="0"/>
              <a:buChar char="o"/>
            </a:pP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202/2012. (VII. 27.) Korm. rend. a </a:t>
            </a:r>
            <a:r>
              <a:rPr lang="hu-HU" sz="2200" b="1" dirty="0" smtClean="0">
                <a:latin typeface="Times New Roman" pitchFamily="18" charset="0"/>
                <a:cs typeface="Times New Roman" pitchFamily="18" charset="0"/>
              </a:rPr>
              <a:t>Klebelsberg Intézményfenntartó Központról</a:t>
            </a:r>
          </a:p>
          <a:p>
            <a:pPr algn="just" eaLnBrk="1" hangingPunct="1">
              <a:buFont typeface="Courier New" pitchFamily="49" charset="0"/>
              <a:buChar char="o"/>
            </a:pPr>
            <a:r>
              <a:rPr lang="hu-HU" sz="2200" b="1" dirty="0" smtClean="0">
                <a:latin typeface="Times New Roman" pitchFamily="18" charset="0"/>
                <a:cs typeface="Times New Roman" pitchFamily="18" charset="0"/>
              </a:rPr>
              <a:t>Szakképzés: megyei szintű koordináció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3"/>
          <p:cNvSpPr txBox="1">
            <a:spLocks/>
          </p:cNvSpPr>
          <p:nvPr/>
        </p:nvSpPr>
        <p:spPr bwMode="auto">
          <a:xfrm>
            <a:off x="684213" y="1030288"/>
            <a:ext cx="7772400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3000" b="1" dirty="0" err="1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TISZK-ek</a:t>
            </a:r>
            <a:r>
              <a:rPr lang="hu-HU" sz="3000" b="1" dirty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, intézményrendszer átalakítása</a:t>
            </a:r>
          </a:p>
        </p:txBody>
      </p:sp>
      <p:sp>
        <p:nvSpPr>
          <p:cNvPr id="3" name="Content Placeholder 5"/>
          <p:cNvSpPr>
            <a:spLocks noGrp="1"/>
          </p:cNvSpPr>
          <p:nvPr>
            <p:ph idx="13"/>
          </p:nvPr>
        </p:nvSpPr>
        <p:spPr>
          <a:xfrm>
            <a:off x="784225" y="1662113"/>
            <a:ext cx="7572375" cy="5006975"/>
          </a:xfrm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Önkormányzati iskolák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állami fenntartásba vétele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r" eaLnBrk="1" hangingPunct="1">
              <a:spcBef>
                <a:spcPct val="0"/>
              </a:spcBef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2012. január és 2013. január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Intézmény-összevonásokról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döntés az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állami fenntartóknál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r" eaLnBrk="1" hangingPunct="1">
              <a:spcBef>
                <a:spcPct val="0"/>
              </a:spcBef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2013 májusának végéig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TISZK felülvizsgálat</a:t>
            </a:r>
          </a:p>
          <a:p>
            <a:pPr algn="r" eaLnBrk="1" hangingPunct="1">
              <a:spcBef>
                <a:spcPct val="0"/>
              </a:spcBef>
              <a:defRPr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Szakképzési megállapodások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megkötése a nem állami fenntartóknál: 2013 szeptembere előtt</a:t>
            </a:r>
          </a:p>
          <a:p>
            <a:pPr eaLnBrk="1" hangingPunct="1">
              <a:spcBef>
                <a:spcPct val="0"/>
              </a:spcBef>
              <a:defRPr/>
            </a:pPr>
            <a:endParaRPr lang="hu-HU" sz="11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defRPr/>
            </a:pPr>
            <a:r>
              <a:rPr lang="hu-HU" sz="2400" i="1" dirty="0" smtClean="0">
                <a:latin typeface="Times New Roman" pitchFamily="18" charset="0"/>
                <a:cs typeface="Times New Roman" pitchFamily="18" charset="0"/>
              </a:rPr>
              <a:t>Agrárágazat: speciális szabályok!</a:t>
            </a:r>
          </a:p>
          <a:p>
            <a:pPr eaLnBrk="1" hangingPunct="1">
              <a:spcBef>
                <a:spcPct val="0"/>
              </a:spcBef>
              <a:defRPr/>
            </a:pPr>
            <a:endParaRPr lang="hu-HU" sz="105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  <a:defRPr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Szakmaszerkezeti döntés: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2013/2014. tanévre vonatkozóan még csonka döntés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MFKB-k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2012. szeptember 30.</a:t>
            </a:r>
          </a:p>
          <a:p>
            <a:pPr eaLnBrk="1" hangingPunct="1">
              <a:defRPr/>
            </a:pPr>
            <a:endParaRPr lang="hu-HU" sz="1600" b="1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sz="quarter" idx="1"/>
          </p:nvPr>
        </p:nvSpPr>
        <p:spPr>
          <a:xfrm>
            <a:off x="611188" y="1125538"/>
            <a:ext cx="7993062" cy="5327650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hu-HU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Saját munkavállalók képzése I.</a:t>
            </a:r>
          </a:p>
          <a:p>
            <a:pPr algn="ctr">
              <a:buFont typeface="Arial" charset="0"/>
              <a:buNone/>
              <a:defRPr/>
            </a:pPr>
            <a:endParaRPr lang="hu-HU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TÁMOP 2.1.3 keretében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Pályázat megnyílása: 2012. május 1.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mikro-, vagy kisvállalkozásnak minősülő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vállalkozások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az alábbi képzéstípusok pályázhatóak:</a:t>
            </a:r>
          </a:p>
          <a:p>
            <a:pPr marL="808038" indent="-274638">
              <a:buFont typeface="Arial" charset="0"/>
              <a:buChar char="•"/>
              <a:defRPr/>
            </a:pPr>
            <a:r>
              <a:rPr lang="hu-HU" sz="2400" dirty="0" smtClean="0"/>
              <a:t>szakmai képzések</a:t>
            </a:r>
            <a:endParaRPr lang="hu-HU" sz="2400" dirty="0"/>
          </a:p>
          <a:p>
            <a:pPr marL="808038" indent="-274638">
              <a:buFont typeface="Arial" charset="0"/>
              <a:buChar char="•"/>
              <a:defRPr/>
            </a:pPr>
            <a:r>
              <a:rPr lang="hu-HU" sz="2400" dirty="0" smtClean="0"/>
              <a:t>idegen </a:t>
            </a:r>
            <a:r>
              <a:rPr lang="hu-HU" sz="2400" dirty="0"/>
              <a:t>nyelvi képzések;</a:t>
            </a:r>
          </a:p>
          <a:p>
            <a:pPr marL="808038" indent="-274638">
              <a:buFont typeface="Arial" charset="0"/>
              <a:buChar char="•"/>
              <a:defRPr/>
            </a:pPr>
            <a:r>
              <a:rPr lang="hu-HU" sz="2400" dirty="0" smtClean="0"/>
              <a:t>a vállalkozás </a:t>
            </a:r>
            <a:r>
              <a:rPr lang="hu-HU" sz="2400" dirty="0"/>
              <a:t>működésével kapcsolatos képzések: minden olyan ismeret-,</a:t>
            </a:r>
          </a:p>
          <a:p>
            <a:pPr marL="808038" indent="-274638">
              <a:buFont typeface="Arial" charset="0"/>
              <a:buChar char="•"/>
              <a:defRPr/>
            </a:pPr>
            <a:r>
              <a:rPr lang="hu-HU" sz="2400" dirty="0"/>
              <a:t>s</a:t>
            </a:r>
            <a:r>
              <a:rPr lang="hu-HU" sz="2400" dirty="0" smtClean="0"/>
              <a:t>zámítástechnikai</a:t>
            </a:r>
            <a:r>
              <a:rPr lang="hu-HU" sz="2400" dirty="0"/>
              <a:t>, informatikai </a:t>
            </a:r>
            <a:r>
              <a:rPr lang="hu-HU" sz="2400" dirty="0" smtClean="0"/>
              <a:t>képzés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igényelhető támogatás maximum 10 millió Ft</a:t>
            </a:r>
          </a:p>
          <a:p>
            <a:pPr algn="just">
              <a:buFont typeface="Arial" charset="0"/>
              <a:buChar char="•"/>
              <a:defRPr/>
            </a:pPr>
            <a:endParaRPr lang="hu-H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sz="quarter" idx="1"/>
          </p:nvPr>
        </p:nvSpPr>
        <p:spPr>
          <a:xfrm>
            <a:off x="539750" y="1773238"/>
            <a:ext cx="7993063" cy="3311525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hu-HU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Saját munkavállalók képzése II.</a:t>
            </a:r>
          </a:p>
          <a:p>
            <a:pPr algn="ctr">
              <a:buFont typeface="Arial" charset="0"/>
              <a:buNone/>
              <a:defRPr/>
            </a:pPr>
            <a:endParaRPr lang="hu-HU" sz="1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Arial" charset="0"/>
              <a:buNone/>
              <a:defRPr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Előkészítés alatt: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saját dolgozó képzésének elszámolhatósága bizonyos vállalati körben, bizonyos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mértékben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szakképzési hozzájárulási kötelezettség terhére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Leghamarabb 2013. január 1-jétől 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395288" y="1052513"/>
            <a:ext cx="8302625" cy="4938712"/>
          </a:xfrm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hu-HU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Megújult szakképzési szaklapok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600" b="1" dirty="0" smtClean="0">
                <a:latin typeface="Times New Roman" pitchFamily="18" charset="0"/>
                <a:cs typeface="Times New Roman" pitchFamily="18" charset="0"/>
              </a:rPr>
              <a:t>Szakképzési Szemle</a:t>
            </a:r>
          </a:p>
          <a:p>
            <a:pPr marL="365125" indent="0" algn="just">
              <a:buFont typeface="Arial" charset="0"/>
              <a:buNone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megjelenik évi 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kettő alkalommal, tudományos-elméleti jellegű írásokkal, magyar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nyelven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u-HU" sz="2600" b="1" dirty="0">
                <a:latin typeface="Times New Roman" pitchFamily="18" charset="0"/>
                <a:cs typeface="Times New Roman" pitchFamily="18" charset="0"/>
              </a:rPr>
              <a:t>Szakképzés Magyarországon</a:t>
            </a:r>
          </a:p>
          <a:p>
            <a:pPr marL="365125" indent="0" algn="just">
              <a:buFont typeface="Arial" charset="0"/>
              <a:buNone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megjelenik évi 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egy alkalommal, angol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nyelven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u-HU" sz="2600" b="1" dirty="0">
                <a:latin typeface="Times New Roman" pitchFamily="18" charset="0"/>
                <a:cs typeface="Times New Roman" pitchFamily="18" charset="0"/>
              </a:rPr>
              <a:t>Szak- és Felnőttképzés</a:t>
            </a:r>
          </a:p>
          <a:p>
            <a:pPr marL="365125" indent="0" algn="just">
              <a:buFont typeface="Arial" charset="0"/>
              <a:buNone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megjelenik évi 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tíz alkalommal, módszertani, gyakorlati ismeretek, aktualitások, jogértelmezés (első, bemutatkozó szám szeptember végén)</a:t>
            </a:r>
          </a:p>
          <a:p>
            <a:pPr algn="just">
              <a:buFont typeface="Arial" charset="0"/>
              <a:buChar char="•"/>
              <a:defRPr/>
            </a:pPr>
            <a:r>
              <a:rPr lang="hu-HU" sz="2600" b="1" dirty="0">
                <a:latin typeface="Times New Roman" pitchFamily="18" charset="0"/>
                <a:cs typeface="Times New Roman" pitchFamily="18" charset="0"/>
              </a:rPr>
              <a:t>Életpálya folyóirat</a:t>
            </a:r>
          </a:p>
          <a:p>
            <a:pPr marL="365125" indent="0" algn="just">
              <a:buFont typeface="Arial" charset="0"/>
              <a:buNone/>
              <a:defRPr/>
            </a:pP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az pályaorientáció életpálya-tanácsadás témakörében</a:t>
            </a:r>
          </a:p>
          <a:p>
            <a:pPr>
              <a:buFont typeface="Arial" charset="0"/>
              <a:buChar char="•"/>
              <a:defRPr/>
            </a:pPr>
            <a:endParaRPr lang="hu-H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ím 1"/>
          <p:cNvSpPr>
            <a:spLocks noGrp="1"/>
          </p:cNvSpPr>
          <p:nvPr>
            <p:ph type="title"/>
          </p:nvPr>
        </p:nvSpPr>
        <p:spPr>
          <a:xfrm>
            <a:off x="539552" y="2996952"/>
            <a:ext cx="7704856" cy="642938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hu-HU" sz="36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KÖSZÖNÖM MEGTISZTELŐ FIGYELMÜKET!</a:t>
            </a:r>
          </a:p>
        </p:txBody>
      </p:sp>
      <p:sp>
        <p:nvSpPr>
          <p:cNvPr id="38915" name="Téglalap 2"/>
          <p:cNvSpPr>
            <a:spLocks noChangeArrowheads="1"/>
          </p:cNvSpPr>
          <p:nvPr/>
        </p:nvSpPr>
        <p:spPr bwMode="auto">
          <a:xfrm>
            <a:off x="3348038" y="4941888"/>
            <a:ext cx="5224462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Dr</a:t>
            </a:r>
            <a:r>
              <a:rPr lang="hu-HU" sz="2000" b="1" dirty="0">
                <a:latin typeface="Times New Roman" pitchFamily="18" charset="0"/>
                <a:cs typeface="Times New Roman" pitchFamily="18" charset="0"/>
              </a:rPr>
              <a:t>. Odrobina László</a:t>
            </a:r>
          </a:p>
          <a:p>
            <a:pPr algn="r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Szakképzési és Felnőttképzési Főosztály</a:t>
            </a:r>
            <a:r>
              <a:rPr lang="hu-HU" sz="1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hu-HU" sz="1400" b="1" dirty="0">
                <a:latin typeface="Times New Roman" pitchFamily="18" charset="0"/>
                <a:cs typeface="Times New Roman" pitchFamily="18" charset="0"/>
              </a:rPr>
            </a:br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Foglalkoztatáspolitikáért Felelős Államtitkárság</a:t>
            </a:r>
          </a:p>
          <a:p>
            <a:pPr algn="r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Nemzetgazdasági 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Minisztérium</a:t>
            </a:r>
          </a:p>
          <a:p>
            <a:pPr algn="r"/>
            <a:r>
              <a:rPr lang="hu-HU" sz="1400" dirty="0" err="1" smtClean="0">
                <a:latin typeface="Times New Roman" pitchFamily="18" charset="0"/>
                <a:cs typeface="Times New Roman" pitchFamily="18" charset="0"/>
              </a:rPr>
              <a:t>laszlo.odrobina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@</a:t>
            </a:r>
            <a:r>
              <a:rPr lang="hu-HU" sz="1400" dirty="0" err="1" smtClean="0">
                <a:latin typeface="Times New Roman" pitchFamily="18" charset="0"/>
                <a:cs typeface="Times New Roman" pitchFamily="18" charset="0"/>
              </a:rPr>
              <a:t>ngm.gov.hu</a:t>
            </a:r>
            <a:endParaRPr lang="hu-H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loldala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6030</TotalTime>
  <Words>2555</Words>
  <Application>Microsoft Office PowerPoint</Application>
  <PresentationFormat>Diavetítés a képernyőre (4:3 oldalarány)</PresentationFormat>
  <Paragraphs>366</Paragraphs>
  <Slides>34</Slides>
  <Notes>19</Notes>
  <HiddenSlides>0</HiddenSlides>
  <MMClips>0</MMClips>
  <ScaleCrop>false</ScaleCrop>
  <HeadingPairs>
    <vt:vector size="4" baseType="variant">
      <vt:variant>
        <vt:lpstr>Téma</vt:lpstr>
      </vt:variant>
      <vt:variant>
        <vt:i4>2</vt:i4>
      </vt:variant>
      <vt:variant>
        <vt:lpstr>Diacímek</vt:lpstr>
      </vt:variant>
      <vt:variant>
        <vt:i4>34</vt:i4>
      </vt:variant>
    </vt:vector>
  </HeadingPairs>
  <TitlesOfParts>
    <vt:vector size="36" baseType="lpstr">
      <vt:lpstr>Beloldalak</vt:lpstr>
      <vt:lpstr>Office Theme</vt:lpstr>
      <vt:lpstr>A szakképzési törvény legfontosabb változásai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Az új OKJ VI. – Az új szintkódok</vt:lpstr>
      <vt:lpstr>PowerPoint bemutató</vt:lpstr>
      <vt:lpstr>PowerPoint bemutató</vt:lpstr>
      <vt:lpstr>Új programok a TÁMOP keretében  a fiatalok foglalkoztathatóságáért és a szakképzés átalakításának végrehajtására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KÖSZÖNÖM MEGTISZTELŐ FIGYELMÜKET!</vt:lpstr>
    </vt:vector>
  </TitlesOfParts>
  <Company>Klész Tibor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Klész Tibor</dc:creator>
  <cp:lastModifiedBy>NMH</cp:lastModifiedBy>
  <cp:revision>593</cp:revision>
  <dcterms:created xsi:type="dcterms:W3CDTF">2010-06-15T13:49:13Z</dcterms:created>
  <dcterms:modified xsi:type="dcterms:W3CDTF">2012-08-29T10:48:17Z</dcterms:modified>
</cp:coreProperties>
</file>