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68" r:id="rId3"/>
    <p:sldId id="283" r:id="rId4"/>
    <p:sldId id="304" r:id="rId5"/>
    <p:sldId id="301" r:id="rId6"/>
    <p:sldId id="302" r:id="rId7"/>
    <p:sldId id="303" r:id="rId8"/>
    <p:sldId id="305" r:id="rId9"/>
    <p:sldId id="306" r:id="rId10"/>
    <p:sldId id="307" r:id="rId11"/>
    <p:sldId id="309" r:id="rId12"/>
    <p:sldId id="308" r:id="rId13"/>
    <p:sldId id="311" r:id="rId14"/>
    <p:sldId id="310" r:id="rId15"/>
    <p:sldId id="269" r:id="rId16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F6FC7-B6B3-4E25-AE38-A2BACC01FCF4}" type="datetimeFigureOut">
              <a:rPr lang="hu-HU" smtClean="0"/>
              <a:t>2017.05.09.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19791-1C6D-47A4-8C58-BA75AEA2D9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816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>
                <a:solidFill>
                  <a:prstClr val="black"/>
                </a:solidFill>
              </a:rPr>
              <a:pPr/>
              <a:t>1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1 év van mögöttünk, eljött az ideje egyfajta időszakos visszatekintésnek,</a:t>
            </a:r>
            <a:r>
              <a:rPr lang="hu-HU" baseline="0" dirty="0" smtClean="0"/>
              <a:t> számvetésnek.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19791-1C6D-47A4-8C58-BA75AEA2D916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2550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Azt gondolom, s a felsorolt</a:t>
            </a:r>
            <a:r>
              <a:rPr lang="hu-HU" baseline="0" dirty="0" smtClean="0"/>
              <a:t> kiragadott események is azt mutatják, hogy az elmúlt 1 év eseményekkel volt teli.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19791-1C6D-47A4-8C58-BA75AEA2D916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672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Azt gondolom, s a felsorolt</a:t>
            </a:r>
            <a:r>
              <a:rPr lang="hu-HU" baseline="0" dirty="0" smtClean="0"/>
              <a:t> kiragadott események is azt mutatják, hogy az elmúlt 1 év eseményekkel volt teli.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19791-1C6D-47A4-8C58-BA75AEA2D916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672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Azt gondolom, s a felsorolt</a:t>
            </a:r>
            <a:r>
              <a:rPr lang="hu-HU" baseline="0" dirty="0" smtClean="0"/>
              <a:t> kiragadott események is azt mutatják, hogy az elmúlt 1 év eseményekkel volt teli.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19791-1C6D-47A4-8C58-BA75AEA2D916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67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Azt gondolom, s a felsorolt</a:t>
            </a:r>
            <a:r>
              <a:rPr lang="hu-HU" baseline="0" dirty="0" smtClean="0"/>
              <a:t> kiragadott események is azt mutatják, hogy az elmúlt 1 év eseményekkel volt teli.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19791-1C6D-47A4-8C58-BA75AEA2D916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672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Azt gondolom, s a felsorolt</a:t>
            </a:r>
            <a:r>
              <a:rPr lang="hu-HU" baseline="0" dirty="0" smtClean="0"/>
              <a:t> kiragadott események is azt mutatják, hogy az elmúlt 1 év eseményekkel volt teli.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19791-1C6D-47A4-8C58-BA75AEA2D916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672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Azt gondolom, s a felsorolt</a:t>
            </a:r>
            <a:r>
              <a:rPr lang="hu-HU" baseline="0" dirty="0" smtClean="0"/>
              <a:t> kiragadott események is azt mutatják, hogy az elmúlt 1 év eseményekkel volt teli.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19791-1C6D-47A4-8C58-BA75AEA2D916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672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Azt gondolom, s a felsorolt</a:t>
            </a:r>
            <a:r>
              <a:rPr lang="hu-HU" baseline="0" dirty="0" smtClean="0"/>
              <a:t> kiragadott események is azt mutatják, hogy az elmúlt 1 év eseményekkel volt teli.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19791-1C6D-47A4-8C58-BA75AEA2D916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672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Azt gondolom, s a felsorolt</a:t>
            </a:r>
            <a:r>
              <a:rPr lang="hu-HU" baseline="0" dirty="0" smtClean="0"/>
              <a:t> kiragadott események is azt mutatják, hogy az elmúlt 1 év eseményekkel volt teli.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19791-1C6D-47A4-8C58-BA75AEA2D916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672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Azt gondolom, s a felsorolt</a:t>
            </a:r>
            <a:r>
              <a:rPr lang="hu-HU" baseline="0" dirty="0" smtClean="0"/>
              <a:t> kiragadott események is azt mutatják, hogy az elmúlt 1 év eseményekkel volt teli.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19791-1C6D-47A4-8C58-BA75AEA2D916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672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Azt gondolom, s a felsorolt</a:t>
            </a:r>
            <a:r>
              <a:rPr lang="hu-HU" baseline="0" dirty="0" smtClean="0"/>
              <a:t> kiragadott események is azt mutatják, hogy az elmúlt 1 év eseményekkel volt teli.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19791-1C6D-47A4-8C58-BA75AEA2D916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672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Azt gondolom, s a felsorolt</a:t>
            </a:r>
            <a:r>
              <a:rPr lang="hu-HU" baseline="0" dirty="0" smtClean="0"/>
              <a:t> kiragadott események is azt mutatják, hogy az elmúlt 1 év eseményekkel volt teli.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19791-1C6D-47A4-8C58-BA75AEA2D916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672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>
                <a:solidFill>
                  <a:prstClr val="black"/>
                </a:solidFill>
              </a:rPr>
              <a:pPr/>
              <a:t>14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A912-3CB5-43B2-B852-AF0600168759}" type="datetime8">
              <a:rPr lang="hu-HU" smtClean="0"/>
              <a:t>2017.05.09. 17:04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706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A6D2-B219-4F01-93D2-F571C36A1613}" type="datetime8">
              <a:rPr lang="hu-HU" smtClean="0"/>
              <a:t>2017.05.09. 17:04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7858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A7DE-0883-45E9-90BC-8CD7E97211D0}" type="datetime8">
              <a:rPr lang="hu-HU" smtClean="0"/>
              <a:t>2017.05.09. 17:04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9341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FFCD-C86A-4BC9-B151-473CF41632F0}" type="datetime8">
              <a:rPr lang="hu-HU" smtClean="0"/>
              <a:t>2017.05.09. 17:04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621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1564-1413-44A7-89BF-AA400B446426}" type="datetime8">
              <a:rPr lang="hu-HU" smtClean="0"/>
              <a:t>2017.05.09. 17:04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5176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5D7A-4770-49FD-9CDA-393E7C060F00}" type="datetime8">
              <a:rPr lang="hu-HU" smtClean="0"/>
              <a:t>2017.05.09. 17:04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574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9160-2E2D-43BD-B7D5-CDB92B20998B}" type="datetime8">
              <a:rPr lang="hu-HU" smtClean="0"/>
              <a:t>2017.05.09. 17:04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89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40AFA-7241-4BAB-BC67-E0B0B866C40B}" type="datetime8">
              <a:rPr lang="hu-HU" smtClean="0"/>
              <a:t>2017.05.09. 17:04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4066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CF062-33F8-4FF2-979F-09D1F345E7DE}" type="datetime8">
              <a:rPr lang="hu-HU" smtClean="0"/>
              <a:t>2017.05.09. 17:04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38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8B4D-45AE-457F-AF44-02106595EAFE}" type="datetime8">
              <a:rPr lang="hu-HU" smtClean="0"/>
              <a:t>2017.05.09. 17:04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6046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D9434-7BFC-4FF8-8992-E7701BF61CE3}" type="datetime8">
              <a:rPr lang="hu-HU" smtClean="0"/>
              <a:t>2017.05.09. 17:04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251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lső old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1285884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A69765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71438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hu-HU" dirty="0"/>
          </a:p>
        </p:txBody>
      </p:sp>
      <p:sp>
        <p:nvSpPr>
          <p:cNvPr id="8" name="Content Placeholder 4"/>
          <p:cNvSpPr>
            <a:spLocks noGrp="1"/>
          </p:cNvSpPr>
          <p:nvPr>
            <p:ph idx="13"/>
          </p:nvPr>
        </p:nvSpPr>
        <p:spPr bwMode="auto">
          <a:xfrm>
            <a:off x="785786" y="3571876"/>
            <a:ext cx="7572428" cy="1143008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>
              <a:buNone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hu-HU" dirty="0"/>
          </a:p>
        </p:txBody>
      </p:sp>
      <p:sp>
        <p:nvSpPr>
          <p:cNvPr id="9" name="Content Placeholder 4"/>
          <p:cNvSpPr>
            <a:spLocks noGrp="1"/>
          </p:cNvSpPr>
          <p:nvPr>
            <p:ph idx="14"/>
          </p:nvPr>
        </p:nvSpPr>
        <p:spPr bwMode="auto">
          <a:xfrm>
            <a:off x="785786" y="4786322"/>
            <a:ext cx="7572428" cy="1000132"/>
          </a:xfrm>
          <a:noFill/>
          <a:ln>
            <a:miter lim="800000"/>
            <a:headEnd/>
            <a:tailEnd/>
          </a:ln>
        </p:spPr>
        <p:txBody>
          <a:bodyPr>
            <a:normAutofit/>
          </a:bodyPr>
          <a:lstStyle>
            <a:lvl1pPr algn="l">
              <a:buFont typeface="+mj-lt"/>
              <a:buAutoNum type="arabicPeriod"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hu-HU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AB35C-66AD-46BD-9BA6-8556CDA0D0DD}" type="datetime8">
              <a:rPr lang="hu-HU" smtClean="0"/>
              <a:t>2017.05.09. 17:04</a:t>
            </a:fld>
            <a:endParaRPr lang="hu-H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15453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A6DD-0EF2-4AC6-815C-2A8DE5C7FABA}" type="datetime8">
              <a:rPr lang="hu-HU" smtClean="0">
                <a:solidFill>
                  <a:prstClr val="black">
                    <a:tint val="75000"/>
                  </a:prstClr>
                </a:solidFill>
              </a:rPr>
              <a:t>2017.05.09. 17:04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ím 1"/>
          <p:cNvSpPr txBox="1">
            <a:spLocks/>
          </p:cNvSpPr>
          <p:nvPr userDrawn="1"/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smtClean="0">
                <a:solidFill>
                  <a:prstClr val="white"/>
                </a:solidFill>
              </a:rPr>
              <a:t>Mintacím szerkesztése</a:t>
            </a:r>
            <a:endParaRPr lang="hu-H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421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700075" cy="936104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080F-A895-4CC4-BD4E-21EA2E035533}" type="datetime8">
              <a:rPr lang="hu-HU" smtClean="0">
                <a:solidFill>
                  <a:prstClr val="black">
                    <a:tint val="75000"/>
                  </a:prstClr>
                </a:solidFill>
              </a:rPr>
              <a:t>2017.05.09. 17:04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848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810E-70E5-4D58-AFFB-634668AB440B}" type="datetime8">
              <a:rPr lang="hu-HU" smtClean="0">
                <a:solidFill>
                  <a:prstClr val="black">
                    <a:tint val="75000"/>
                  </a:prstClr>
                </a:solidFill>
              </a:rPr>
              <a:t>2017.05.09. 17:04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ím 1"/>
          <p:cNvSpPr txBox="1">
            <a:spLocks/>
          </p:cNvSpPr>
          <p:nvPr userDrawn="1"/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smtClean="0">
                <a:solidFill>
                  <a:prstClr val="white"/>
                </a:solidFill>
              </a:rPr>
              <a:t>Mintacím szerkesztése</a:t>
            </a:r>
            <a:endParaRPr lang="hu-H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67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11F5-51AD-49CD-BA84-95A9262B9CE5}" type="datetime8">
              <a:rPr lang="hu-HU" smtClean="0">
                <a:solidFill>
                  <a:prstClr val="black">
                    <a:tint val="75000"/>
                  </a:prstClr>
                </a:solidFill>
              </a:rPr>
              <a:t>2017.05.09. 17:04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638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F4D7-102C-4E72-B882-F059C1369C6D}" type="datetime8">
              <a:rPr lang="hu-HU" smtClean="0">
                <a:solidFill>
                  <a:prstClr val="black">
                    <a:tint val="75000"/>
                  </a:prstClr>
                </a:solidFill>
              </a:rPr>
              <a:t>2017.05.09. 17:04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05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447989" y="1628800"/>
            <a:ext cx="5111750" cy="46910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7" name="Kép helye 2"/>
          <p:cNvSpPr>
            <a:spLocks noGrp="1"/>
          </p:cNvSpPr>
          <p:nvPr>
            <p:ph type="pic" idx="13"/>
          </p:nvPr>
        </p:nvSpPr>
        <p:spPr>
          <a:xfrm>
            <a:off x="5724128" y="1633102"/>
            <a:ext cx="3240360" cy="46910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2109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37DE9-68EA-4510-804D-7D521503B616}" type="datetime8">
              <a:rPr lang="hu-HU" smtClean="0">
                <a:solidFill>
                  <a:prstClr val="black">
                    <a:tint val="75000"/>
                  </a:prstClr>
                </a:solidFill>
              </a:rPr>
              <a:t>2017.05.09. 17:04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412043" cy="864096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74934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5DA-6354-4A26-A539-C1B147C6133E}" type="datetime8">
              <a:rPr lang="hu-HU" smtClean="0">
                <a:solidFill>
                  <a:prstClr val="black">
                    <a:tint val="75000"/>
                  </a:prstClr>
                </a:solidFill>
              </a:rPr>
              <a:t>2017.05.09. 17:04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7018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8"/>
          <p:cNvSpPr>
            <a:spLocks noGrp="1"/>
          </p:cNvSpPr>
          <p:nvPr>
            <p:ph type="title" hasCustomPrompt="1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dirty="0" smtClean="0"/>
              <a:t>Prezentáció Címe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495800" y="3886200"/>
            <a:ext cx="4343400" cy="914400"/>
          </a:xfrm>
        </p:spPr>
        <p:txBody>
          <a:bodyPr wrap="square" anchor="t"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dirty="0" smtClean="0"/>
              <a:t>Click to edit Alcím</a:t>
            </a:r>
          </a:p>
          <a:p>
            <a:pPr lvl="0"/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269702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5F0E4-3F82-411E-84EB-45FA807C595F}" type="datetime8">
              <a:rPr lang="hu-HU" smtClean="0"/>
              <a:t>2017.05.09. 17:04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78340-104E-44A5-9C85-203EB1238EB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108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0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47989" y="44624"/>
            <a:ext cx="4412043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1F8B31B9-1D3B-4C89-BF00-69B8BE6F33B6}" type="datetime8">
              <a:rPr lang="hu-HU" smtClean="0">
                <a:solidFill>
                  <a:prstClr val="black">
                    <a:tint val="75000"/>
                  </a:prstClr>
                </a:solidFill>
              </a:rPr>
              <a:t>2017.05.09. 17:04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774ECFDF-B4B8-4D79-9C23-DD008FAF0A0B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13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 cap="all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700808"/>
            <a:ext cx="8352928" cy="2520280"/>
          </a:xfrm>
        </p:spPr>
        <p:txBody>
          <a:bodyPr anchor="ctr"/>
          <a:lstStyle/>
          <a:p>
            <a:pPr algn="ctr"/>
            <a:r>
              <a:rPr lang="hu-HU" sz="2800" dirty="0" smtClean="0"/>
              <a:t>A belügyminisztérium szerepe </a:t>
            </a:r>
            <a:br>
              <a:rPr lang="hu-HU" sz="2800" dirty="0" smtClean="0"/>
            </a:br>
            <a:r>
              <a:rPr lang="hu-HU" sz="2800" dirty="0" smtClean="0"/>
              <a:t>a GINOP-6.1.1 kiemelt </a:t>
            </a:r>
            <a:r>
              <a:rPr lang="hu-HU" sz="2800" dirty="0"/>
              <a:t>projekt </a:t>
            </a:r>
            <a:r>
              <a:rPr lang="hu-HU" sz="2800" dirty="0" smtClean="0"/>
              <a:t>megvalósításában</a:t>
            </a:r>
            <a:endParaRPr lang="hu-HU" sz="2800" cap="non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187624" y="4766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endParaRPr lang="hu-HU" dirty="0">
              <a:solidFill>
                <a:prstClr val="black"/>
              </a:solidFill>
            </a:endParaRPr>
          </a:p>
        </p:txBody>
      </p:sp>
      <p:sp>
        <p:nvSpPr>
          <p:cNvPr id="6" name="Lekerekített téglalap 5"/>
          <p:cNvSpPr/>
          <p:nvPr/>
        </p:nvSpPr>
        <p:spPr>
          <a:xfrm>
            <a:off x="55796" y="26270"/>
            <a:ext cx="4536504" cy="1512168"/>
          </a:xfrm>
          <a:prstGeom prst="roundRect">
            <a:avLst/>
          </a:prstGeom>
          <a:solidFill>
            <a:schemeClr val="bg1"/>
          </a:solidFill>
          <a:ln>
            <a:solidFill>
              <a:srgbClr val="1B5C9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spcAft>
                <a:spcPts val="1200"/>
              </a:spcAft>
            </a:pPr>
            <a:r>
              <a:rPr lang="hu-HU" sz="2000" dirty="0">
                <a:solidFill>
                  <a:prstClr val="black"/>
                </a:solidFill>
                <a:cs typeface="Arial" panose="020B0604020202020204" pitchFamily="34" charset="0"/>
              </a:rPr>
              <a:t>GINOP-6.1.1-15-2015-00001</a:t>
            </a:r>
          </a:p>
          <a:p>
            <a:pPr algn="ctr" defTabSz="457200"/>
            <a:r>
              <a:rPr lang="hu-HU" sz="2000" b="1" dirty="0">
                <a:solidFill>
                  <a:srgbClr val="1F497D">
                    <a:lumMod val="75000"/>
                  </a:srgbClr>
                </a:solidFill>
              </a:rPr>
              <a:t>„</a:t>
            </a:r>
            <a:r>
              <a:rPr lang="hu-HU" sz="2000" b="1" dirty="0">
                <a:solidFill>
                  <a:srgbClr val="1F497D">
                    <a:lumMod val="75000"/>
                  </a:srgbClr>
                </a:solidFill>
                <a:cs typeface="Arial" panose="020B0604020202020204" pitchFamily="34" charset="0"/>
              </a:rPr>
              <a:t>Alacsony képzettségűek és közfoglalkoztatottak képzése”</a:t>
            </a:r>
          </a:p>
        </p:txBody>
      </p:sp>
    </p:spTree>
    <p:extLst>
      <p:ext uri="{BB962C8B-B14F-4D97-AF65-F5344CB8AC3E}">
        <p14:creationId xmlns:p14="http://schemas.microsoft.com/office/powerpoint/2010/main" val="119347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2"/>
          </a:xfrm>
        </p:spPr>
        <p:txBody>
          <a:bodyPr anchor="ctr">
            <a:normAutofit/>
          </a:bodyPr>
          <a:lstStyle/>
          <a:p>
            <a:endParaRPr lang="hu-H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3"/>
          </p:nvPr>
        </p:nvSpPr>
        <p:spPr>
          <a:xfrm>
            <a:off x="395536" y="1412776"/>
            <a:ext cx="8424936" cy="489654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defRPr/>
            </a:pPr>
            <a:endParaRPr lang="hu-HU" sz="2400" b="1" dirty="0" smtClean="0">
              <a:solidFill>
                <a:srgbClr val="1B5C96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hu-HU" sz="2400" b="1" dirty="0" smtClean="0">
                <a:solidFill>
                  <a:srgbClr val="1B5C96"/>
                </a:solidFill>
                <a:latin typeface="Arial" panose="020B0604020202020204" pitchFamily="34" charset="0"/>
                <a:cs typeface="Arial" pitchFamily="34" charset="0"/>
              </a:rPr>
              <a:t>Előadó</a:t>
            </a:r>
            <a:r>
              <a:rPr lang="hu-HU" sz="2400" b="1" dirty="0">
                <a:solidFill>
                  <a:srgbClr val="1B5C96"/>
                </a:solidFill>
                <a:latin typeface="Arial" panose="020B0604020202020204" pitchFamily="34" charset="0"/>
                <a:cs typeface="Arial" pitchFamily="34" charset="0"/>
              </a:rPr>
              <a:t>: </a:t>
            </a:r>
          </a:p>
          <a:p>
            <a:pPr algn="ctr">
              <a:spcBef>
                <a:spcPts val="0"/>
              </a:spcBef>
              <a:defRPr/>
            </a:pPr>
            <a:r>
              <a:rPr lang="hu-HU" sz="2200" b="1" dirty="0">
                <a:latin typeface="Arial" pitchFamily="34" charset="0"/>
                <a:cs typeface="Arial" pitchFamily="34" charset="0"/>
              </a:rPr>
              <a:t>Burcsik István</a:t>
            </a:r>
          </a:p>
          <a:p>
            <a:pPr algn="ctr">
              <a:spcBef>
                <a:spcPts val="0"/>
              </a:spcBef>
              <a:defRPr/>
            </a:pPr>
            <a:r>
              <a:rPr lang="hu-HU" sz="2200" b="1" dirty="0">
                <a:latin typeface="Arial" pitchFamily="34" charset="0"/>
                <a:cs typeface="Arial" pitchFamily="34" charset="0"/>
              </a:rPr>
              <a:t>főosztályvezető</a:t>
            </a:r>
          </a:p>
          <a:p>
            <a:pPr algn="ctr">
              <a:spcBef>
                <a:spcPts val="0"/>
              </a:spcBef>
              <a:defRPr/>
            </a:pPr>
            <a:endParaRPr lang="hu-HU" b="1" dirty="0">
              <a:latin typeface="Arial" pitchFamily="34" charset="0"/>
              <a:cs typeface="Arial" pitchFamily="34" charset="0"/>
            </a:endParaRPr>
          </a:p>
          <a:p>
            <a:pPr marL="0" lvl="1" indent="0" algn="ctr">
              <a:spcBef>
                <a:spcPts val="0"/>
              </a:spcBef>
              <a:buNone/>
              <a:defRPr/>
            </a:pPr>
            <a:r>
              <a:rPr lang="hu-HU" sz="2000" b="1" dirty="0">
                <a:latin typeface="Arial" pitchFamily="34" charset="0"/>
                <a:cs typeface="Arial" pitchFamily="34" charset="0"/>
              </a:rPr>
              <a:t>Belügyminisztérium</a:t>
            </a:r>
          </a:p>
          <a:p>
            <a:pPr marL="0" lvl="1" indent="0" algn="ctr">
              <a:spcBef>
                <a:spcPts val="0"/>
              </a:spcBef>
              <a:buNone/>
              <a:defRPr/>
            </a:pPr>
            <a:r>
              <a:rPr lang="hu-HU" sz="2000" b="1" dirty="0">
                <a:latin typeface="Arial" pitchFamily="34" charset="0"/>
                <a:cs typeface="Arial" pitchFamily="34" charset="0"/>
              </a:rPr>
              <a:t>Közfoglalkoztatási Képzési és Szolgáltatási Főosztály</a:t>
            </a:r>
          </a:p>
          <a:p>
            <a:pPr marL="0" lvl="1" indent="0" algn="ctr">
              <a:spcBef>
                <a:spcPts val="0"/>
              </a:spcBef>
              <a:buNone/>
              <a:defRPr/>
            </a:pPr>
            <a:r>
              <a:rPr lang="hu-HU" sz="1600" dirty="0">
                <a:latin typeface="Arial" pitchFamily="34" charset="0"/>
                <a:cs typeface="Arial" pitchFamily="34" charset="0"/>
              </a:rPr>
              <a:t>e-mail: </a:t>
            </a:r>
            <a:r>
              <a:rPr lang="hu-HU" sz="1600" dirty="0" err="1">
                <a:latin typeface="Arial" pitchFamily="34" charset="0"/>
                <a:cs typeface="Arial" pitchFamily="34" charset="0"/>
              </a:rPr>
              <a:t>kozfoglkepzszolg.foosztaly</a:t>
            </a:r>
            <a:r>
              <a:rPr lang="hu-HU" sz="1600" dirty="0">
                <a:latin typeface="Arial" pitchFamily="34" charset="0"/>
                <a:cs typeface="Arial" pitchFamily="34" charset="0"/>
              </a:rPr>
              <a:t>@</a:t>
            </a:r>
            <a:r>
              <a:rPr lang="hu-HU" sz="1600" dirty="0" err="1">
                <a:latin typeface="Arial" pitchFamily="34" charset="0"/>
                <a:cs typeface="Arial" pitchFamily="34" charset="0"/>
              </a:rPr>
              <a:t>bm.gov.hu</a:t>
            </a: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marL="0" lvl="1" indent="0" algn="ctr">
              <a:spcBef>
                <a:spcPts val="0"/>
              </a:spcBef>
              <a:buNone/>
              <a:defRPr/>
            </a:pPr>
            <a:r>
              <a:rPr lang="hu-HU" sz="1600" dirty="0">
                <a:latin typeface="Arial" pitchFamily="34" charset="0"/>
                <a:cs typeface="Arial" pitchFamily="34" charset="0"/>
              </a:rPr>
              <a:t>Tel.: 06-1/8961-814</a:t>
            </a:r>
          </a:p>
          <a:p>
            <a:pPr marL="0" lvl="1" indent="0" algn="ctr">
              <a:spcBef>
                <a:spcPts val="0"/>
              </a:spcBef>
              <a:buNone/>
              <a:defRPr/>
            </a:pP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marL="0" lvl="1" indent="0" algn="ctr">
              <a:spcBef>
                <a:spcPts val="0"/>
              </a:spcBef>
              <a:buNone/>
              <a:defRPr/>
            </a:pPr>
            <a:r>
              <a:rPr lang="hu-HU" sz="1600" b="1" dirty="0">
                <a:latin typeface="Arial" pitchFamily="34" charset="0"/>
                <a:cs typeface="Arial" pitchFamily="34" charset="0"/>
              </a:rPr>
              <a:t>GINOP-6.1.1-15 kiemelt projekt</a:t>
            </a:r>
          </a:p>
          <a:p>
            <a:pPr marL="0" lvl="1" indent="0" algn="ctr">
              <a:spcBef>
                <a:spcPts val="0"/>
              </a:spcBef>
              <a:buNone/>
              <a:defRPr/>
            </a:pPr>
            <a:endParaRPr lang="hu-HU" sz="1600" b="1" dirty="0">
              <a:latin typeface="Arial" pitchFamily="34" charset="0"/>
              <a:cs typeface="Arial" pitchFamily="34" charset="0"/>
            </a:endParaRPr>
          </a:p>
          <a:p>
            <a:pPr marL="0" lvl="1" indent="0" algn="ctr">
              <a:spcBef>
                <a:spcPts val="0"/>
              </a:spcBef>
              <a:buNone/>
              <a:defRPr/>
            </a:pPr>
            <a:r>
              <a:rPr lang="hu-HU" sz="1600" dirty="0">
                <a:latin typeface="Arial" pitchFamily="34" charset="0"/>
                <a:cs typeface="Arial" pitchFamily="34" charset="0"/>
              </a:rPr>
              <a:t>2017. </a:t>
            </a:r>
            <a:r>
              <a:rPr lang="hu-HU" sz="1600" dirty="0" smtClean="0">
                <a:latin typeface="Arial" pitchFamily="34" charset="0"/>
                <a:cs typeface="Arial" pitchFamily="34" charset="0"/>
              </a:rPr>
              <a:t>május 10.</a:t>
            </a: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marL="0" lvl="1" indent="0" algn="ctr">
              <a:spcBef>
                <a:spcPts val="0"/>
              </a:spcBef>
              <a:buNone/>
              <a:defRPr/>
            </a:pPr>
            <a:r>
              <a:rPr lang="hu-HU" sz="1600" dirty="0" smtClean="0">
                <a:latin typeface="Arial" pitchFamily="34" charset="0"/>
                <a:cs typeface="Arial" pitchFamily="34" charset="0"/>
              </a:rPr>
              <a:t>Budapest</a:t>
            </a:r>
            <a:endParaRPr lang="hu-HU" sz="1600" dirty="0">
              <a:latin typeface="Arial" pitchFamily="34" charset="0"/>
              <a:cs typeface="Arial" pitchFamily="34" charset="0"/>
            </a:endParaRPr>
          </a:p>
          <a:p>
            <a:pPr marL="0" lvl="0" indent="0">
              <a:spcBef>
                <a:spcPts val="0"/>
              </a:spcBef>
            </a:pPr>
            <a:endParaRPr lang="hu-HU" sz="2000" dirty="0">
              <a:latin typeface="+mn-lt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6"/>
          </p:nvPr>
        </p:nvSpPr>
        <p:spPr>
          <a:xfrm>
            <a:off x="8100000" y="6372000"/>
            <a:ext cx="540000" cy="360000"/>
          </a:xfrm>
        </p:spPr>
        <p:txBody>
          <a:bodyPr/>
          <a:lstStyle/>
          <a:p>
            <a:pPr>
              <a:defRPr/>
            </a:pPr>
            <a:fld id="{82312249-D762-41F5-B513-BF2AFE289469}" type="slidenum">
              <a:rPr lang="hu-HU" sz="1400" smtClean="0"/>
              <a:t>2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1236013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2"/>
          </a:xfrm>
        </p:spPr>
        <p:txBody>
          <a:bodyPr anchor="ctr">
            <a:norm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GINOP-6.1.1. néhány újdonsága, sajátossága</a:t>
            </a:r>
            <a:endParaRPr lang="hu-H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3"/>
          </p:nvPr>
        </p:nvSpPr>
        <p:spPr>
          <a:xfrm>
            <a:off x="323528" y="1700808"/>
            <a:ext cx="8496944" cy="4464496"/>
          </a:xfrm>
        </p:spPr>
        <p:txBody>
          <a:bodyPr>
            <a:noAutofit/>
          </a:bodyPr>
          <a:lstStyle/>
          <a:p>
            <a:pPr marL="540000" indent="-540000">
              <a:buFont typeface="Wingdings" panose="05000000000000000000" pitchFamily="2" charset="2"/>
              <a:buChar char="q"/>
            </a:pPr>
            <a:r>
              <a:rPr lang="hu-HU" sz="2800" dirty="0" smtClean="0">
                <a:latin typeface="+mn-lt"/>
              </a:rPr>
              <a:t>Programba </a:t>
            </a:r>
            <a:r>
              <a:rPr lang="hu-HU" sz="2800" dirty="0">
                <a:latin typeface="+mn-lt"/>
              </a:rPr>
              <a:t>vonáskor </a:t>
            </a:r>
            <a:r>
              <a:rPr lang="hu-HU" sz="2800" b="1" dirty="0">
                <a:latin typeface="+mn-lt"/>
              </a:rPr>
              <a:t>pályaérdeklődési kérdőív</a:t>
            </a:r>
          </a:p>
          <a:p>
            <a:pPr marL="540000" indent="-540000">
              <a:buFont typeface="Wingdings" panose="05000000000000000000" pitchFamily="2" charset="2"/>
              <a:buChar char="q"/>
            </a:pPr>
            <a:r>
              <a:rPr lang="hu-HU" sz="2800" b="1" dirty="0">
                <a:latin typeface="+mn-lt"/>
              </a:rPr>
              <a:t>Egyéni képzési terv</a:t>
            </a:r>
          </a:p>
          <a:p>
            <a:pPr marL="540000" indent="-540000">
              <a:buFont typeface="Wingdings" panose="05000000000000000000" pitchFamily="2" charset="2"/>
              <a:buChar char="q"/>
            </a:pPr>
            <a:r>
              <a:rPr lang="hu-HU" sz="2800" b="1" dirty="0">
                <a:latin typeface="+mn-lt"/>
              </a:rPr>
              <a:t>Felnőttképzést kiegészítő tevékenységek</a:t>
            </a:r>
          </a:p>
          <a:p>
            <a:pPr marL="540000" lvl="1" indent="-540000">
              <a:buFont typeface="Wingdings" panose="05000000000000000000" pitchFamily="2" charset="2"/>
              <a:buChar char="q"/>
            </a:pPr>
            <a:r>
              <a:rPr lang="hu-HU" dirty="0" smtClean="0">
                <a:cs typeface="Times New Roman" panose="02020603050405020304" pitchFamily="18" charset="0"/>
              </a:rPr>
              <a:t>Folyamatos</a:t>
            </a:r>
            <a:r>
              <a:rPr lang="hu-HU" b="1" dirty="0" smtClean="0">
                <a:cs typeface="Times New Roman" panose="02020603050405020304" pitchFamily="18" charset="0"/>
              </a:rPr>
              <a:t> </a:t>
            </a:r>
            <a:r>
              <a:rPr lang="hu-HU" b="1" dirty="0">
                <a:cs typeface="Times New Roman" panose="02020603050405020304" pitchFamily="18" charset="0"/>
              </a:rPr>
              <a:t>mentori </a:t>
            </a:r>
            <a:r>
              <a:rPr lang="hu-HU" b="1" dirty="0" smtClean="0">
                <a:cs typeface="Times New Roman" panose="02020603050405020304" pitchFamily="18" charset="0"/>
              </a:rPr>
              <a:t>segítség</a:t>
            </a:r>
          </a:p>
          <a:p>
            <a:pPr marL="540000" lvl="1" indent="-540000">
              <a:buFont typeface="Wingdings" panose="05000000000000000000" pitchFamily="2" charset="2"/>
              <a:buChar char="q"/>
            </a:pPr>
            <a:r>
              <a:rPr lang="hu-HU" b="1" dirty="0" smtClean="0">
                <a:cs typeface="Times New Roman" panose="02020603050405020304" pitchFamily="18" charset="0"/>
              </a:rPr>
              <a:t>Közfoglalkoztatási háttér</a:t>
            </a:r>
          </a:p>
          <a:p>
            <a:pPr marL="1080000" lvl="1" indent="-540000">
              <a:buFont typeface="Wingdings" panose="05000000000000000000" pitchFamily="2" charset="2"/>
              <a:buChar char="Ø"/>
            </a:pPr>
            <a:r>
              <a:rPr lang="hu-HU" sz="2400" dirty="0" smtClean="0"/>
              <a:t> </a:t>
            </a:r>
            <a:r>
              <a:rPr lang="hu-HU" sz="2400" strike="sngStrike" dirty="0" smtClean="0"/>
              <a:t>Keresetpótló juttatás</a:t>
            </a:r>
          </a:p>
          <a:p>
            <a:pPr marL="1080000" lvl="1" indent="-540000">
              <a:buFont typeface="Wingdings" panose="05000000000000000000" pitchFamily="2" charset="2"/>
              <a:buChar char="Ø"/>
            </a:pPr>
            <a:r>
              <a:rPr lang="hu-HU" sz="2400" dirty="0" smtClean="0"/>
              <a:t> </a:t>
            </a:r>
            <a:r>
              <a:rPr lang="hu-HU" sz="2400" strike="sngStrike" dirty="0" smtClean="0"/>
              <a:t>Megélhetést biztosító támogatás</a:t>
            </a:r>
          </a:p>
          <a:p>
            <a:pPr marL="1080000" lvl="1" indent="-540000">
              <a:buFont typeface="Wingdings" panose="05000000000000000000" pitchFamily="2" charset="2"/>
              <a:buChar char="Ø"/>
            </a:pPr>
            <a:r>
              <a:rPr lang="hu-HU" sz="2400" dirty="0" smtClean="0"/>
              <a:t> Közfoglalkoztatási bér</a:t>
            </a:r>
            <a:endParaRPr lang="hu-HU" sz="2400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6"/>
          </p:nvPr>
        </p:nvSpPr>
        <p:spPr>
          <a:xfrm>
            <a:off x="8100000" y="6372000"/>
            <a:ext cx="540000" cy="360000"/>
          </a:xfrm>
        </p:spPr>
        <p:txBody>
          <a:bodyPr/>
          <a:lstStyle/>
          <a:p>
            <a:pPr>
              <a:defRPr/>
            </a:pPr>
            <a:fld id="{5FD171BB-D8AB-49BB-A612-0E0ABD79B2FB}" type="slidenum">
              <a:rPr lang="hu-HU" sz="1400" smtClean="0"/>
              <a:t>3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9760187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2"/>
          </a:xfrm>
        </p:spPr>
        <p:txBody>
          <a:bodyPr anchor="ctr">
            <a:norm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+mn-lt"/>
              </a:rPr>
              <a:t>Magvalósíthatósági Tanulmány</a:t>
            </a:r>
            <a:r>
              <a:rPr lang="hu-HU" sz="3200" b="1" dirty="0" smtClean="0">
                <a:solidFill>
                  <a:schemeClr val="bg1"/>
                </a:solidFill>
                <a:latin typeface="+mn-lt"/>
              </a:rPr>
              <a:t>ban</a:t>
            </a:r>
            <a:br>
              <a:rPr lang="hu-HU" sz="3200" b="1" dirty="0" smtClean="0">
                <a:solidFill>
                  <a:schemeClr val="bg1"/>
                </a:solidFill>
                <a:latin typeface="+mn-lt"/>
              </a:rPr>
            </a:br>
            <a:r>
              <a:rPr lang="hu-HU" sz="3200" b="1" dirty="0" smtClean="0">
                <a:solidFill>
                  <a:schemeClr val="bg1"/>
                </a:solidFill>
                <a:latin typeface="+mn-lt"/>
              </a:rPr>
              <a:t>részletezett </a:t>
            </a:r>
            <a:r>
              <a:rPr lang="hu-HU" sz="3200" b="1" dirty="0">
                <a:solidFill>
                  <a:schemeClr val="bg1"/>
                </a:solidFill>
                <a:latin typeface="+mn-lt"/>
              </a:rPr>
              <a:t>feladatok</a:t>
            </a:r>
            <a:r>
              <a:rPr lang="hu-HU" sz="3200" b="1" dirty="0" smtClean="0">
                <a:solidFill>
                  <a:schemeClr val="bg1"/>
                </a:solidFill>
                <a:latin typeface="+mn-lt"/>
              </a:rPr>
              <a:t> - I.</a:t>
            </a:r>
            <a:endParaRPr lang="hu-HU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3"/>
          </p:nvPr>
        </p:nvSpPr>
        <p:spPr>
          <a:xfrm>
            <a:off x="323528" y="1412776"/>
            <a:ext cx="8496944" cy="4896544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</a:pPr>
            <a:r>
              <a:rPr lang="hu-HU" sz="2400" b="1" i="1" dirty="0" smtClean="0">
                <a:latin typeface="+mn-lt"/>
              </a:rPr>
              <a:t>Projekt megvalósítással kapcsolatos általános feladatok: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 smtClean="0">
                <a:latin typeface="+mn-lt"/>
              </a:rPr>
              <a:t>Saját </a:t>
            </a:r>
            <a:r>
              <a:rPr lang="hu-HU" sz="2400" dirty="0">
                <a:latin typeface="+mn-lt"/>
              </a:rPr>
              <a:t>tevékenységhez kapcsolódó beszerzések, közbeszerzések </a:t>
            </a:r>
            <a:r>
              <a:rPr lang="hu-HU" sz="2400" dirty="0" smtClean="0">
                <a:latin typeface="+mn-lt"/>
              </a:rPr>
              <a:t>lebonyolítása</a:t>
            </a:r>
            <a:endParaRPr lang="hu-HU" sz="2400" dirty="0"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>
                <a:latin typeface="+mn-lt"/>
              </a:rPr>
              <a:t>S</a:t>
            </a:r>
            <a:r>
              <a:rPr lang="hu-HU" sz="2400" dirty="0" smtClean="0">
                <a:latin typeface="+mn-lt"/>
              </a:rPr>
              <a:t>aját </a:t>
            </a:r>
            <a:r>
              <a:rPr lang="hu-HU" sz="2400" dirty="0">
                <a:latin typeface="+mn-lt"/>
              </a:rPr>
              <a:t>tevékenységre vonatkozó kifizetések és kapcsolódó feladatok </a:t>
            </a:r>
            <a:r>
              <a:rPr lang="hu-HU" sz="2400" dirty="0" smtClean="0">
                <a:latin typeface="+mn-lt"/>
              </a:rPr>
              <a:t>ellátása</a:t>
            </a:r>
            <a:endParaRPr lang="hu-HU" sz="2400" dirty="0"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>
                <a:latin typeface="+mn-lt"/>
              </a:rPr>
              <a:t>K</a:t>
            </a:r>
            <a:r>
              <a:rPr lang="hu-HU" sz="2400" dirty="0" smtClean="0">
                <a:latin typeface="+mn-lt"/>
              </a:rPr>
              <a:t>ifizetési </a:t>
            </a:r>
            <a:r>
              <a:rPr lang="hu-HU" sz="2400" dirty="0">
                <a:latin typeface="+mn-lt"/>
              </a:rPr>
              <a:t>igénylések összeállítása saját költségvetés tekintetében, megküldése a pénzügyi bonyolításért felelős konzorciumvezető </a:t>
            </a:r>
            <a:r>
              <a:rPr lang="hu-HU" sz="2400" dirty="0" smtClean="0">
                <a:latin typeface="+mn-lt"/>
              </a:rPr>
              <a:t>részére</a:t>
            </a:r>
            <a:endParaRPr lang="hu-HU" sz="2400" dirty="0"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>
                <a:latin typeface="+mn-lt"/>
              </a:rPr>
              <a:t>S</a:t>
            </a:r>
            <a:r>
              <a:rPr lang="hu-HU" sz="2400" dirty="0" smtClean="0">
                <a:latin typeface="+mn-lt"/>
              </a:rPr>
              <a:t>aját </a:t>
            </a:r>
            <a:r>
              <a:rPr lang="hu-HU" sz="2400" dirty="0">
                <a:latin typeface="+mn-lt"/>
              </a:rPr>
              <a:t>tevékenységhez és költségekhez kapcsolódó változás bejelentések összeállítása, kezdeményezése a Konzorciumvezető </a:t>
            </a:r>
            <a:r>
              <a:rPr lang="hu-HU" sz="2400" dirty="0" smtClean="0">
                <a:latin typeface="+mn-lt"/>
              </a:rPr>
              <a:t>irányába</a:t>
            </a:r>
            <a:endParaRPr lang="hu-HU" sz="2400" dirty="0">
              <a:latin typeface="+mn-lt"/>
            </a:endParaRPr>
          </a:p>
          <a:p>
            <a:pPr lvl="0">
              <a:buFont typeface="Wingdings" panose="05000000000000000000" pitchFamily="2" charset="2"/>
              <a:buChar char="q"/>
            </a:pPr>
            <a:endParaRPr lang="hu-HU" sz="2200" dirty="0" smtClean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6"/>
          </p:nvPr>
        </p:nvSpPr>
        <p:spPr>
          <a:xfrm>
            <a:off x="8100000" y="6372000"/>
            <a:ext cx="540000" cy="360000"/>
          </a:xfrm>
        </p:spPr>
        <p:txBody>
          <a:bodyPr/>
          <a:lstStyle/>
          <a:p>
            <a:pPr>
              <a:defRPr/>
            </a:pPr>
            <a:fld id="{799C73B9-3206-405D-B526-E577937F9CAC}" type="slidenum">
              <a:rPr lang="hu-HU" sz="1400" smtClean="0"/>
              <a:t>4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20579715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2"/>
          </a:xfrm>
        </p:spPr>
        <p:txBody>
          <a:bodyPr anchor="ctr">
            <a:norm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Magvalósíthatósági Tanulmány</a:t>
            </a:r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ban</a:t>
            </a:r>
            <a:br>
              <a:rPr lang="hu-HU" sz="3200" b="1" dirty="0" smtClean="0">
                <a:solidFill>
                  <a:schemeClr val="bg1"/>
                </a:solidFill>
                <a:latin typeface="+mj-lt"/>
              </a:rPr>
            </a:br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részletezett </a:t>
            </a:r>
            <a:r>
              <a:rPr lang="hu-HU" sz="3200" b="1" dirty="0">
                <a:solidFill>
                  <a:schemeClr val="bg1"/>
                </a:solidFill>
                <a:latin typeface="+mj-lt"/>
              </a:rPr>
              <a:t>feladatok</a:t>
            </a:r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 - II.</a:t>
            </a:r>
            <a:endParaRPr lang="hu-H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3"/>
          </p:nvPr>
        </p:nvSpPr>
        <p:spPr>
          <a:xfrm>
            <a:off x="323528" y="1412776"/>
            <a:ext cx="8496944" cy="489654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400" b="1" i="1" dirty="0" smtClean="0">
                <a:latin typeface="+mn-lt"/>
              </a:rPr>
              <a:t>A Belügyminisztérium sajátos feladatai:</a:t>
            </a:r>
            <a:endParaRPr lang="hu-HU" sz="2400" i="1" dirty="0" smtClean="0">
              <a:latin typeface="+mn-lt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400" dirty="0" smtClean="0">
                <a:latin typeface="+mn-lt"/>
              </a:rPr>
              <a:t>A </a:t>
            </a:r>
            <a:r>
              <a:rPr lang="hu-HU" sz="2400" b="1" dirty="0">
                <a:latin typeface="+mn-lt"/>
              </a:rPr>
              <a:t>közfoglalkoztatás </a:t>
            </a:r>
            <a:r>
              <a:rPr lang="hu-HU" sz="2400" dirty="0">
                <a:latin typeface="+mn-lt"/>
              </a:rPr>
              <a:t>egységes</a:t>
            </a:r>
            <a:r>
              <a:rPr lang="hu-HU" sz="2400" b="1" dirty="0">
                <a:latin typeface="+mn-lt"/>
              </a:rPr>
              <a:t> szakmai </a:t>
            </a:r>
            <a:r>
              <a:rPr lang="hu-HU" sz="2400" b="1" dirty="0" smtClean="0">
                <a:latin typeface="+mn-lt"/>
              </a:rPr>
              <a:t>koordinálása</a:t>
            </a:r>
            <a:endParaRPr lang="hu-HU" sz="2400" b="1" dirty="0">
              <a:latin typeface="+mn-lt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400" b="1" dirty="0" smtClean="0">
                <a:latin typeface="+mn-lt"/>
              </a:rPr>
              <a:t>Szakmai </a:t>
            </a:r>
            <a:r>
              <a:rPr lang="hu-HU" sz="2400" b="1" dirty="0">
                <a:latin typeface="+mn-lt"/>
              </a:rPr>
              <a:t>értekezletek </a:t>
            </a:r>
            <a:r>
              <a:rPr lang="hu-HU" sz="2400" dirty="0">
                <a:latin typeface="+mn-lt"/>
              </a:rPr>
              <a:t>szervezése, </a:t>
            </a:r>
            <a:r>
              <a:rPr lang="hu-HU" sz="2400" dirty="0" smtClean="0">
                <a:latin typeface="+mn-lt"/>
              </a:rPr>
              <a:t>lebonyolítása</a:t>
            </a:r>
            <a:endParaRPr lang="hu-HU" sz="2400" dirty="0">
              <a:latin typeface="+mn-lt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400" b="1" dirty="0" smtClean="0">
                <a:latin typeface="+mn-lt"/>
              </a:rPr>
              <a:t>Informatikai </a:t>
            </a:r>
            <a:r>
              <a:rPr lang="hu-HU" sz="2400" b="1" dirty="0">
                <a:latin typeface="+mn-lt"/>
              </a:rPr>
              <a:t>fejlesztés </a:t>
            </a:r>
            <a:r>
              <a:rPr lang="hu-HU" sz="2400" dirty="0" smtClean="0">
                <a:latin typeface="+mn-lt"/>
              </a:rPr>
              <a:t>lebonyolítása</a:t>
            </a:r>
            <a:endParaRPr lang="hu-HU" sz="2400" dirty="0">
              <a:latin typeface="+mn-lt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400" b="1" dirty="0">
                <a:latin typeface="+mn-lt"/>
              </a:rPr>
              <a:t>IR töltöttség</a:t>
            </a:r>
            <a:r>
              <a:rPr lang="hu-HU" sz="2400" dirty="0">
                <a:latin typeface="+mn-lt"/>
              </a:rPr>
              <a:t>ének folyamatos biztosítása, </a:t>
            </a:r>
            <a:r>
              <a:rPr lang="hu-HU" sz="2400" b="1" dirty="0">
                <a:latin typeface="+mn-lt"/>
              </a:rPr>
              <a:t>nyomon követése</a:t>
            </a:r>
            <a:r>
              <a:rPr lang="hu-HU" sz="2400" dirty="0">
                <a:latin typeface="+mn-lt"/>
              </a:rPr>
              <a:t>, a Kormányhivatalokkal, mint konzorciumi </a:t>
            </a:r>
            <a:r>
              <a:rPr lang="hu-HU" sz="2400" dirty="0" smtClean="0">
                <a:latin typeface="+mn-lt"/>
              </a:rPr>
              <a:t>tagokkal</a:t>
            </a:r>
            <a:endParaRPr lang="hu-HU" sz="2400" dirty="0">
              <a:latin typeface="+mn-lt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400" b="1" dirty="0" smtClean="0">
                <a:latin typeface="+mn-lt"/>
              </a:rPr>
              <a:t>Mentori </a:t>
            </a:r>
            <a:r>
              <a:rPr lang="hu-HU" sz="2400" b="1" dirty="0">
                <a:latin typeface="+mn-lt"/>
              </a:rPr>
              <a:t>tevékenység</a:t>
            </a:r>
            <a:r>
              <a:rPr lang="hu-HU" sz="2400" dirty="0">
                <a:latin typeface="+mn-lt"/>
              </a:rPr>
              <a:t>hez kapcsolódó </a:t>
            </a:r>
            <a:r>
              <a:rPr lang="hu-HU" sz="2400" b="1" dirty="0">
                <a:latin typeface="+mn-lt"/>
              </a:rPr>
              <a:t>szakmai koordináció </a:t>
            </a:r>
            <a:r>
              <a:rPr lang="hu-HU" sz="2400" dirty="0">
                <a:latin typeface="+mn-lt"/>
              </a:rPr>
              <a:t>és ellenőrzési feladatok </a:t>
            </a:r>
            <a:r>
              <a:rPr lang="hu-HU" sz="2400" dirty="0" smtClean="0">
                <a:latin typeface="+mn-lt"/>
              </a:rPr>
              <a:t>ellátása</a:t>
            </a:r>
            <a:endParaRPr lang="hu-HU" sz="2400" dirty="0">
              <a:latin typeface="+mn-lt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400" dirty="0" smtClean="0">
                <a:latin typeface="+mn-lt"/>
              </a:rPr>
              <a:t>A </a:t>
            </a:r>
            <a:r>
              <a:rPr lang="hu-HU" sz="2400" dirty="0">
                <a:latin typeface="+mn-lt"/>
              </a:rPr>
              <a:t>célcsoport </a:t>
            </a:r>
            <a:r>
              <a:rPr lang="hu-HU" sz="2400" b="1" dirty="0">
                <a:latin typeface="+mn-lt"/>
              </a:rPr>
              <a:t>létszám </a:t>
            </a:r>
            <a:r>
              <a:rPr lang="hu-HU" sz="2400" dirty="0">
                <a:latin typeface="+mn-lt"/>
              </a:rPr>
              <a:t>megyei </a:t>
            </a:r>
            <a:r>
              <a:rPr lang="hu-HU" sz="2400" b="1" dirty="0">
                <a:latin typeface="+mn-lt"/>
              </a:rPr>
              <a:t>allokáció</a:t>
            </a:r>
            <a:r>
              <a:rPr lang="hu-HU" sz="2400" dirty="0">
                <a:latin typeface="+mn-lt"/>
              </a:rPr>
              <a:t>jára, valamint ennek esetleges módosítására vonatkozó </a:t>
            </a:r>
            <a:r>
              <a:rPr lang="hu-HU" sz="2400" dirty="0" smtClean="0">
                <a:latin typeface="+mn-lt"/>
              </a:rPr>
              <a:t>javaslattétel</a:t>
            </a:r>
            <a:endParaRPr lang="hu-HU" sz="2400" dirty="0">
              <a:latin typeface="+mn-lt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400" dirty="0" smtClean="0">
                <a:latin typeface="+mn-lt"/>
              </a:rPr>
              <a:t>Az </a:t>
            </a:r>
            <a:r>
              <a:rPr lang="hu-HU" sz="2400" dirty="0">
                <a:latin typeface="+mn-lt"/>
              </a:rPr>
              <a:t>ajánlattételi felhívást megalapozó </a:t>
            </a:r>
            <a:r>
              <a:rPr lang="hu-HU" sz="2400" b="1" dirty="0">
                <a:latin typeface="+mn-lt"/>
              </a:rPr>
              <a:t>szakirányok és létszámigények felmérésének összesítése</a:t>
            </a:r>
            <a:r>
              <a:rPr lang="hu-HU" sz="2400" dirty="0">
                <a:latin typeface="+mn-lt"/>
              </a:rPr>
              <a:t>, javaslattétel a képzési szakirányok és kapcsolódó létszámok </a:t>
            </a:r>
            <a:r>
              <a:rPr lang="hu-HU" sz="2400" dirty="0" smtClean="0">
                <a:latin typeface="+mn-lt"/>
              </a:rPr>
              <a:t>meghatározására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6"/>
          </p:nvPr>
        </p:nvSpPr>
        <p:spPr>
          <a:xfrm>
            <a:off x="8100000" y="6372000"/>
            <a:ext cx="540000" cy="360000"/>
          </a:xfrm>
        </p:spPr>
        <p:txBody>
          <a:bodyPr/>
          <a:lstStyle/>
          <a:p>
            <a:pPr>
              <a:defRPr/>
            </a:pPr>
            <a:fld id="{6AF0D3F0-2369-4C2E-9CEB-FECD4E898336}" type="slidenum">
              <a:rPr lang="hu-HU" sz="1400" smtClean="0"/>
              <a:t>5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0568603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2"/>
          </a:xfrm>
        </p:spPr>
        <p:txBody>
          <a:bodyPr anchor="ctr">
            <a:norm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Magvalósíthatósági Tanulmányban</a:t>
            </a:r>
            <a:br>
              <a:rPr lang="hu-HU" sz="3200" b="1" dirty="0" smtClean="0">
                <a:solidFill>
                  <a:schemeClr val="bg1"/>
                </a:solidFill>
                <a:latin typeface="+mj-lt"/>
              </a:rPr>
            </a:br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részletezett feladatok - III.</a:t>
            </a:r>
            <a:endParaRPr lang="hu-H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3"/>
          </p:nvPr>
        </p:nvSpPr>
        <p:spPr>
          <a:xfrm>
            <a:off x="323528" y="1772816"/>
            <a:ext cx="8496944" cy="4536504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hu-HU" sz="2400" b="1" i="1" dirty="0">
                <a:latin typeface="+mn-lt"/>
              </a:rPr>
              <a:t>A </a:t>
            </a:r>
            <a:r>
              <a:rPr lang="hu-HU" sz="2400" b="1" i="1" dirty="0" smtClean="0">
                <a:latin typeface="+mn-lt"/>
              </a:rPr>
              <a:t>Konzorciumvezetővel közös feladatok:</a:t>
            </a:r>
            <a:endParaRPr lang="hu-HU" sz="2400" i="1" dirty="0"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 smtClean="0">
                <a:latin typeface="+mn-lt"/>
              </a:rPr>
              <a:t>A </a:t>
            </a:r>
            <a:r>
              <a:rPr lang="hu-HU" sz="2400" dirty="0">
                <a:latin typeface="+mn-lt"/>
              </a:rPr>
              <a:t>projekt megvalósításához szükséges </a:t>
            </a:r>
            <a:r>
              <a:rPr lang="hu-HU" sz="2400" b="1" dirty="0">
                <a:latin typeface="+mn-lt"/>
              </a:rPr>
              <a:t>eljárásrendek, útmutatók elkészítése</a:t>
            </a:r>
            <a:r>
              <a:rPr lang="hu-HU" sz="2400" dirty="0">
                <a:latin typeface="+mn-lt"/>
              </a:rPr>
              <a:t> és folyamatos </a:t>
            </a:r>
            <a:r>
              <a:rPr lang="hu-HU" sz="2400" b="1" dirty="0">
                <a:latin typeface="+mn-lt"/>
              </a:rPr>
              <a:t>aktualizálása</a:t>
            </a:r>
            <a:r>
              <a:rPr lang="hu-HU" sz="2400" dirty="0">
                <a:latin typeface="+mn-lt"/>
              </a:rPr>
              <a:t> a feladatmegosztás </a:t>
            </a:r>
            <a:r>
              <a:rPr lang="hu-HU" sz="2400" dirty="0" smtClean="0">
                <a:latin typeface="+mn-lt"/>
              </a:rPr>
              <a:t>szerint</a:t>
            </a:r>
            <a:endParaRPr lang="hu-HU" sz="2400" dirty="0"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hu-HU" sz="2400" dirty="0" smtClean="0">
                <a:latin typeface="+mn-lt"/>
              </a:rPr>
              <a:t>Részvétel </a:t>
            </a:r>
            <a:r>
              <a:rPr lang="hu-HU" sz="2400" dirty="0">
                <a:latin typeface="+mn-lt"/>
              </a:rPr>
              <a:t>a </a:t>
            </a:r>
            <a:r>
              <a:rPr lang="hu-HU" sz="2400" b="1" dirty="0">
                <a:latin typeface="+mn-lt"/>
              </a:rPr>
              <a:t>képzési és felnőttképzést kiegészítő tevékenység nyomon </a:t>
            </a:r>
            <a:r>
              <a:rPr lang="hu-HU" sz="2400" b="1" dirty="0" smtClean="0">
                <a:latin typeface="+mn-lt"/>
              </a:rPr>
              <a:t>követés</a:t>
            </a:r>
            <a:r>
              <a:rPr lang="hu-HU" sz="2400" dirty="0" smtClean="0">
                <a:latin typeface="+mn-lt"/>
              </a:rPr>
              <a:t>ében</a:t>
            </a:r>
            <a:endParaRPr lang="hu-HU" sz="2400" dirty="0"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hu-HU" sz="2400" b="1" dirty="0" smtClean="0">
                <a:latin typeface="+mn-lt"/>
              </a:rPr>
              <a:t>Szakmai </a:t>
            </a:r>
            <a:r>
              <a:rPr lang="hu-HU" sz="2400" b="1" dirty="0">
                <a:latin typeface="+mn-lt"/>
              </a:rPr>
              <a:t>beszámolók </a:t>
            </a:r>
            <a:r>
              <a:rPr lang="hu-HU" sz="2400" dirty="0">
                <a:latin typeface="+mn-lt"/>
              </a:rPr>
              <a:t>összeállításában, </a:t>
            </a:r>
            <a:r>
              <a:rPr lang="hu-HU" sz="2400" b="1" dirty="0">
                <a:latin typeface="+mn-lt"/>
              </a:rPr>
              <a:t>adatszolgáltatások</a:t>
            </a:r>
            <a:r>
              <a:rPr lang="hu-HU" sz="2400" dirty="0">
                <a:latin typeface="+mn-lt"/>
              </a:rPr>
              <a:t> elkészítésében való </a:t>
            </a:r>
            <a:r>
              <a:rPr lang="hu-HU" sz="2400" dirty="0" smtClean="0">
                <a:latin typeface="+mn-lt"/>
              </a:rPr>
              <a:t>közreműködés</a:t>
            </a:r>
            <a:endParaRPr lang="hu-HU" sz="2400" dirty="0">
              <a:latin typeface="+mn-lt"/>
            </a:endParaRPr>
          </a:p>
          <a:p>
            <a:pPr lvl="0">
              <a:buFont typeface="Wingdings" panose="05000000000000000000" pitchFamily="2" charset="2"/>
              <a:buChar char="q"/>
            </a:pPr>
            <a:endParaRPr lang="hu-HU" sz="2200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6"/>
          </p:nvPr>
        </p:nvSpPr>
        <p:spPr>
          <a:xfrm>
            <a:off x="8100392" y="6372000"/>
            <a:ext cx="540000" cy="360000"/>
          </a:xfrm>
        </p:spPr>
        <p:txBody>
          <a:bodyPr/>
          <a:lstStyle/>
          <a:p>
            <a:pPr>
              <a:defRPr/>
            </a:pPr>
            <a:fld id="{6346E8E1-380E-4F6E-AC42-11EA9DE9AC36}" type="slidenum">
              <a:rPr lang="hu-HU" sz="1400" smtClean="0"/>
              <a:t>6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4414667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2"/>
          </a:xfrm>
        </p:spPr>
        <p:txBody>
          <a:bodyPr anchor="ctr">
            <a:noAutofit/>
          </a:bodyPr>
          <a:lstStyle/>
          <a:p>
            <a:r>
              <a:rPr lang="hu-HU" sz="3200" b="1" dirty="0">
                <a:solidFill>
                  <a:schemeClr val="bg1"/>
                </a:solidFill>
                <a:latin typeface="+mj-lt"/>
              </a:rPr>
              <a:t>A közfoglalkoztatás egységes szakmai </a:t>
            </a:r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koordinálása</a:t>
            </a:r>
            <a:endParaRPr lang="hu-H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3"/>
          </p:nvPr>
        </p:nvSpPr>
        <p:spPr>
          <a:xfrm>
            <a:off x="323528" y="1916832"/>
            <a:ext cx="8496944" cy="417646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hu-HU" sz="2800" dirty="0" smtClean="0">
                <a:latin typeface="+mn-lt"/>
              </a:rPr>
              <a:t>Közfoglalkoztatási </a:t>
            </a:r>
            <a:r>
              <a:rPr lang="hu-HU" sz="2800" dirty="0">
                <a:latin typeface="+mn-lt"/>
              </a:rPr>
              <a:t>és </a:t>
            </a:r>
            <a:r>
              <a:rPr lang="hu-HU" sz="2800" dirty="0" smtClean="0">
                <a:latin typeface="+mn-lt"/>
              </a:rPr>
              <a:t>képzési </a:t>
            </a:r>
            <a:r>
              <a:rPr lang="hu-HU" sz="2800" b="1" dirty="0" smtClean="0">
                <a:latin typeface="+mn-lt"/>
              </a:rPr>
              <a:t>programok </a:t>
            </a:r>
            <a:r>
              <a:rPr lang="hu-HU" sz="2800" b="1" dirty="0">
                <a:latin typeface="+mn-lt"/>
              </a:rPr>
              <a:t>összehangolása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800" dirty="0">
                <a:latin typeface="+mn-lt"/>
              </a:rPr>
              <a:t>Közfoglalkoztatási </a:t>
            </a:r>
            <a:r>
              <a:rPr lang="hu-HU" sz="2800" b="1" dirty="0">
                <a:latin typeface="+mn-lt"/>
              </a:rPr>
              <a:t>források biztosítása</a:t>
            </a:r>
            <a:r>
              <a:rPr lang="hu-HU" sz="2800" dirty="0">
                <a:latin typeface="+mn-lt"/>
              </a:rPr>
              <a:t>, azok felhasználásának figyelése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800" dirty="0" smtClean="0">
                <a:latin typeface="+mn-lt"/>
              </a:rPr>
              <a:t>A </a:t>
            </a:r>
            <a:r>
              <a:rPr lang="hu-HU" sz="2800" dirty="0">
                <a:latin typeface="+mn-lt"/>
              </a:rPr>
              <a:t>megvalósítás folyamatos </a:t>
            </a:r>
            <a:r>
              <a:rPr lang="hu-HU" sz="2800" b="1" dirty="0">
                <a:latin typeface="+mn-lt"/>
              </a:rPr>
              <a:t>nyomon </a:t>
            </a:r>
            <a:r>
              <a:rPr lang="hu-HU" sz="2800" b="1" dirty="0" smtClean="0">
                <a:latin typeface="+mn-lt"/>
              </a:rPr>
              <a:t>követés</a:t>
            </a:r>
            <a:r>
              <a:rPr lang="hu-HU" sz="2800" dirty="0" smtClean="0">
                <a:latin typeface="+mn-lt"/>
              </a:rPr>
              <a:t>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800" b="1" dirty="0" smtClean="0">
                <a:latin typeface="+mn-lt"/>
              </a:rPr>
              <a:t>Napi kapcsolattartás </a:t>
            </a:r>
            <a:r>
              <a:rPr lang="hu-HU" sz="2800" dirty="0" smtClean="0">
                <a:latin typeface="+mn-lt"/>
              </a:rPr>
              <a:t>a Kormányhivatalokkal</a:t>
            </a:r>
            <a:endParaRPr lang="hu-HU" sz="2800" dirty="0"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hu-HU" sz="2800" dirty="0" smtClean="0">
                <a:latin typeface="+mn-lt"/>
              </a:rPr>
              <a:t>Szükség szerint </a:t>
            </a:r>
            <a:r>
              <a:rPr lang="hu-HU" sz="2800" b="1" dirty="0" smtClean="0">
                <a:latin typeface="+mn-lt"/>
              </a:rPr>
              <a:t>tájékoztatók</a:t>
            </a:r>
            <a:r>
              <a:rPr lang="hu-HU" sz="2800" b="1" dirty="0">
                <a:latin typeface="+mn-lt"/>
              </a:rPr>
              <a:t>, állásfoglalások </a:t>
            </a:r>
            <a:r>
              <a:rPr lang="hu-HU" sz="2800" b="1" dirty="0" smtClean="0">
                <a:latin typeface="+mn-lt"/>
              </a:rPr>
              <a:t>kiadása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u-HU" sz="2800" b="1" dirty="0" smtClean="0">
                <a:latin typeface="+mn-lt"/>
              </a:rPr>
              <a:t>Szakmai rendezvények</a:t>
            </a:r>
            <a:r>
              <a:rPr lang="hu-HU" sz="2800" dirty="0" smtClean="0">
                <a:latin typeface="+mn-lt"/>
              </a:rPr>
              <a:t>, konzultációk megtartása</a:t>
            </a:r>
            <a:endParaRPr lang="hu-HU" sz="2800" dirty="0">
              <a:latin typeface="+mn-lt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6"/>
          </p:nvPr>
        </p:nvSpPr>
        <p:spPr>
          <a:xfrm>
            <a:off x="8100000" y="6372000"/>
            <a:ext cx="540000" cy="360000"/>
          </a:xfrm>
        </p:spPr>
        <p:txBody>
          <a:bodyPr/>
          <a:lstStyle/>
          <a:p>
            <a:pPr>
              <a:defRPr/>
            </a:pPr>
            <a:fld id="{0195ACB4-31FC-46EC-B118-BA7B0DDC4D0A}" type="slidenum">
              <a:rPr lang="hu-HU" sz="1400" smtClean="0"/>
              <a:t>7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29184353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2"/>
          </a:xfrm>
        </p:spPr>
        <p:txBody>
          <a:bodyPr anchor="ctr">
            <a:no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Szakirányok </a:t>
            </a:r>
            <a:r>
              <a:rPr lang="hu-HU" sz="3200" b="1" dirty="0">
                <a:solidFill>
                  <a:schemeClr val="bg1"/>
                </a:solidFill>
                <a:latin typeface="+mj-lt"/>
              </a:rPr>
              <a:t>és létszámigények </a:t>
            </a:r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felmérése, összesítése</a:t>
            </a:r>
            <a:endParaRPr lang="hu-H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3"/>
          </p:nvPr>
        </p:nvSpPr>
        <p:spPr>
          <a:xfrm>
            <a:off x="323528" y="1484784"/>
            <a:ext cx="8496944" cy="4824536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hu-HU" sz="2400" dirty="0">
                <a:latin typeface="+mn-lt"/>
              </a:rPr>
              <a:t>Fő cél a </a:t>
            </a:r>
            <a:r>
              <a:rPr lang="hu-HU" sz="2400" b="1" dirty="0">
                <a:latin typeface="+mn-lt"/>
              </a:rPr>
              <a:t>munkaerőpiacra történő ki/visszajuttatás elősegítése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smtClean="0"/>
              <a:t>Felzárkóztatás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smtClean="0"/>
              <a:t>Kompetenciák fejlesztése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smtClean="0"/>
              <a:t>Tudás, szakismeret bővítése</a:t>
            </a:r>
            <a:endParaRPr lang="hu-HU" sz="2400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hu-HU" sz="2400" dirty="0" smtClean="0">
                <a:latin typeface="+mn-lt"/>
              </a:rPr>
              <a:t>Képzési igények rendszeres felmérése, aktualizálása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smtClean="0"/>
              <a:t>Kormányhivatalokon keresztül – </a:t>
            </a:r>
            <a:r>
              <a:rPr lang="hu-HU" sz="2400" b="1" dirty="0" smtClean="0"/>
              <a:t>alulról építkezés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b="1" dirty="0" smtClean="0"/>
              <a:t>Helyi </a:t>
            </a:r>
            <a:r>
              <a:rPr lang="hu-HU" sz="2400" b="1" dirty="0" err="1" smtClean="0"/>
              <a:t>munkaerőpiaci</a:t>
            </a:r>
            <a:r>
              <a:rPr lang="hu-HU" sz="2400" b="1" dirty="0" smtClean="0"/>
              <a:t> szereplők bevonása </a:t>
            </a:r>
            <a:r>
              <a:rPr lang="hu-HU" sz="2400" dirty="0" smtClean="0"/>
              <a:t>(prognózis, munkaerő-felmérés, kamarák, napi kapcsolattartás)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b="1" dirty="0" smtClean="0"/>
              <a:t>Hiány-szakképesítések, keresett szakmák </a:t>
            </a:r>
            <a:r>
              <a:rPr lang="hu-HU" sz="2400" dirty="0" smtClean="0"/>
              <a:t>megjelenítése</a:t>
            </a:r>
            <a:endParaRPr lang="hu-HU" sz="2400" dirty="0"/>
          </a:p>
          <a:p>
            <a:pPr lvl="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hu-HU" sz="2400" dirty="0">
                <a:latin typeface="+mn-lt"/>
              </a:rPr>
              <a:t>Évente legalább 2 </a:t>
            </a:r>
            <a:r>
              <a:rPr lang="hu-HU" sz="2400" dirty="0" smtClean="0">
                <a:latin typeface="+mn-lt"/>
              </a:rPr>
              <a:t>alkalommal teljes körű felmérés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smtClean="0"/>
              <a:t>2016. január 22. + kiegészítések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smtClean="0"/>
              <a:t>2016. november 28. + kiegészítések</a:t>
            </a:r>
            <a:endParaRPr lang="hu-HU" sz="2400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6"/>
          </p:nvPr>
        </p:nvSpPr>
        <p:spPr>
          <a:xfrm>
            <a:off x="8100000" y="6372000"/>
            <a:ext cx="540000" cy="360000"/>
          </a:xfrm>
        </p:spPr>
        <p:txBody>
          <a:bodyPr/>
          <a:lstStyle/>
          <a:p>
            <a:pPr>
              <a:defRPr/>
            </a:pPr>
            <a:fld id="{7AC25875-4436-441C-B339-CDE115AC052E}" type="slidenum">
              <a:rPr lang="hu-HU" sz="1400" smtClean="0"/>
              <a:t>8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12879067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2"/>
          </a:xfrm>
        </p:spPr>
        <p:txBody>
          <a:bodyPr anchor="ctr">
            <a:noAutofit/>
          </a:bodyPr>
          <a:lstStyle/>
          <a:p>
            <a:r>
              <a:rPr lang="hu-HU" sz="3200" b="1" dirty="0">
                <a:solidFill>
                  <a:schemeClr val="bg1"/>
                </a:solidFill>
                <a:latin typeface="+mj-lt"/>
              </a:rPr>
              <a:t>Mentori </a:t>
            </a:r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tevékenység szakmai koordinációja</a:t>
            </a:r>
            <a:endParaRPr lang="hu-H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3"/>
          </p:nvPr>
        </p:nvSpPr>
        <p:spPr>
          <a:xfrm>
            <a:off x="323528" y="1268760"/>
            <a:ext cx="8496944" cy="540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600" b="1" dirty="0" smtClean="0">
                <a:latin typeface="+mn-lt"/>
              </a:rPr>
              <a:t>Módszertani útmutató </a:t>
            </a:r>
            <a:r>
              <a:rPr lang="hu-HU" sz="2600" dirty="0" smtClean="0">
                <a:latin typeface="+mn-lt"/>
              </a:rPr>
              <a:t>mentori tevékenységhez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600" b="1" dirty="0" smtClean="0">
                <a:latin typeface="+mn-lt"/>
              </a:rPr>
              <a:t>Állásfoglalások</a:t>
            </a:r>
            <a:r>
              <a:rPr lang="hu-HU" sz="2600" dirty="0" smtClean="0">
                <a:latin typeface="+mn-lt"/>
              </a:rPr>
              <a:t> kiadása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600" b="1" dirty="0" smtClean="0">
                <a:latin typeface="+mn-lt"/>
              </a:rPr>
              <a:t>Napi kapcsolattartás </a:t>
            </a:r>
            <a:r>
              <a:rPr lang="hu-HU" sz="2600" dirty="0" smtClean="0">
                <a:latin typeface="+mn-lt"/>
              </a:rPr>
              <a:t>- megyefelelősök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600" b="1" dirty="0" smtClean="0">
                <a:latin typeface="+mn-lt"/>
              </a:rPr>
              <a:t>Szakmai rendezvények 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smtClean="0"/>
              <a:t>Felkészítők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smtClean="0"/>
              <a:t>Értekezletek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err="1" smtClean="0"/>
              <a:t>Workshopok</a:t>
            </a:r>
            <a:endParaRPr lang="hu-HU" sz="2400" dirty="0" smtClean="0"/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smtClean="0"/>
              <a:t>Esetmegbeszélés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err="1" smtClean="0"/>
              <a:t>Szupervizió</a:t>
            </a:r>
            <a:endParaRPr lang="hu-HU" sz="2400" dirty="0"/>
          </a:p>
          <a:p>
            <a:pPr marL="342900" lvl="1" indent="-34290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600" b="1" dirty="0">
                <a:cs typeface="Times New Roman" panose="02020603050405020304" pitchFamily="18" charset="0"/>
              </a:rPr>
              <a:t>Rendszeres </a:t>
            </a:r>
            <a:r>
              <a:rPr lang="hu-HU" sz="2600" b="1" dirty="0" smtClean="0">
                <a:cs typeface="Times New Roman" panose="02020603050405020304" pitchFamily="18" charset="0"/>
              </a:rPr>
              <a:t>adatszolgáltatások </a:t>
            </a:r>
            <a:r>
              <a:rPr lang="hu-HU" sz="2600" dirty="0" smtClean="0">
                <a:cs typeface="Times New Roman" panose="02020603050405020304" pitchFamily="18" charset="0"/>
              </a:rPr>
              <a:t>– nyomon követés</a:t>
            </a:r>
            <a:endParaRPr lang="hu-HU" sz="2600" dirty="0">
              <a:cs typeface="Times New Roman" panose="02020603050405020304" pitchFamily="18" charset="0"/>
            </a:endParaRP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smtClean="0"/>
              <a:t>Havi jelentések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smtClean="0"/>
              <a:t>Negyedéves beszámolók</a:t>
            </a:r>
          </a:p>
          <a:p>
            <a:pPr marL="1080000" lvl="1" indent="-54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u-HU" sz="2400" dirty="0" smtClean="0"/>
              <a:t>Jó gyakorlatok gyűjtése (BM intranet)</a:t>
            </a:r>
          </a:p>
          <a:p>
            <a:pPr marL="342900" lvl="1" indent="-34290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600" b="1" dirty="0">
                <a:cs typeface="Times New Roman" panose="02020603050405020304" pitchFamily="18" charset="0"/>
              </a:rPr>
              <a:t>Monitoring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6"/>
          </p:nvPr>
        </p:nvSpPr>
        <p:spPr>
          <a:xfrm>
            <a:off x="8100000" y="6372000"/>
            <a:ext cx="540000" cy="360000"/>
          </a:xfrm>
        </p:spPr>
        <p:txBody>
          <a:bodyPr/>
          <a:lstStyle/>
          <a:p>
            <a:pPr>
              <a:defRPr/>
            </a:pPr>
            <a:fld id="{62E99F61-A600-4F62-8DC8-A8214051F195}" type="slidenum">
              <a:rPr lang="hu-HU" sz="1400" smtClean="0"/>
              <a:t>9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5416467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2"/>
          </a:xfrm>
        </p:spPr>
        <p:txBody>
          <a:bodyPr anchor="ctr">
            <a:no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Monitoring tevékenység</a:t>
            </a:r>
            <a:endParaRPr lang="hu-H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6"/>
          </p:nvPr>
        </p:nvSpPr>
        <p:spPr>
          <a:xfrm>
            <a:off x="8100000" y="6372000"/>
            <a:ext cx="540000" cy="360000"/>
          </a:xfrm>
        </p:spPr>
        <p:txBody>
          <a:bodyPr/>
          <a:lstStyle/>
          <a:p>
            <a:pPr>
              <a:defRPr/>
            </a:pPr>
            <a:fld id="{95A11C70-CE3C-422E-BC7D-053962BF039B}" type="slidenum">
              <a:rPr lang="hu-HU" sz="1400" smtClean="0"/>
              <a:t>10</a:t>
            </a:fld>
            <a:endParaRPr lang="hu-HU" sz="1400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74" y="1412875"/>
            <a:ext cx="879269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41961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2"/>
          </a:xfrm>
        </p:spPr>
        <p:txBody>
          <a:bodyPr anchor="ctr">
            <a:noAutofit/>
          </a:bodyPr>
          <a:lstStyle/>
          <a:p>
            <a:r>
              <a:rPr lang="hu-HU" sz="3200" b="1" dirty="0">
                <a:solidFill>
                  <a:schemeClr val="bg1"/>
                </a:solidFill>
                <a:latin typeface="+mj-lt"/>
              </a:rPr>
              <a:t>Szakmai </a:t>
            </a:r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rendezvények szervezése</a:t>
            </a:r>
            <a:r>
              <a:rPr lang="hu-HU" sz="32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lebonyolítása</a:t>
            </a:r>
            <a:endParaRPr lang="hu-H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3"/>
          </p:nvPr>
        </p:nvSpPr>
        <p:spPr>
          <a:xfrm>
            <a:off x="323528" y="1484784"/>
            <a:ext cx="8496944" cy="48245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800" b="1" dirty="0" smtClean="0">
                <a:latin typeface="+mn-lt"/>
              </a:rPr>
              <a:t>Szakmai felkészítők </a:t>
            </a:r>
            <a:r>
              <a:rPr lang="hu-HU" sz="2800" dirty="0" smtClean="0">
                <a:latin typeface="+mn-lt"/>
              </a:rPr>
              <a:t>projektirányítók, ill. megvalósítók részére</a:t>
            </a:r>
          </a:p>
          <a:p>
            <a:pPr marL="1080000" lvl="1" indent="-54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/>
              <a:t>2016.03.17-18; 2016.06.20-21.; 2017.02.08-09.</a:t>
            </a:r>
            <a:endParaRPr lang="hu-HU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800" b="1" dirty="0">
                <a:latin typeface="+mn-lt"/>
              </a:rPr>
              <a:t>Szakmai értekezletek</a:t>
            </a:r>
          </a:p>
          <a:p>
            <a:pPr marL="1080000" lvl="1" indent="-54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/>
              <a:t>2016.03.10., 2017.01.18.</a:t>
            </a:r>
            <a:endParaRPr lang="hu-HU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800" b="1" dirty="0" err="1">
                <a:latin typeface="+mn-lt"/>
              </a:rPr>
              <a:t>Workshopok</a:t>
            </a:r>
            <a:endParaRPr lang="hu-HU" sz="2800" b="1" dirty="0">
              <a:latin typeface="+mn-lt"/>
            </a:endParaRPr>
          </a:p>
          <a:p>
            <a:pPr marL="1080000" lvl="1" indent="-54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/>
              <a:t>2016.11.17.</a:t>
            </a:r>
            <a:endParaRPr lang="hu-HU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800" b="1" dirty="0">
                <a:latin typeface="+mn-lt"/>
              </a:rPr>
              <a:t>Esetmegbeszélések</a:t>
            </a:r>
          </a:p>
          <a:p>
            <a:pPr marL="1080000" lvl="1" indent="-54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/>
              <a:t>2017.02.28., 2017.04.25.</a:t>
            </a:r>
            <a:endParaRPr lang="hu-HU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800" b="1" dirty="0" err="1">
                <a:latin typeface="+mn-lt"/>
              </a:rPr>
              <a:t>Szupervizió</a:t>
            </a:r>
            <a:endParaRPr lang="hu-HU" sz="2800" b="1" dirty="0">
              <a:latin typeface="+mn-lt"/>
            </a:endParaRPr>
          </a:p>
          <a:p>
            <a:pPr marL="1080000" lvl="1" indent="-54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/>
              <a:t>2017.03.07., 2017.05.10.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6"/>
          </p:nvPr>
        </p:nvSpPr>
        <p:spPr>
          <a:xfrm>
            <a:off x="8100000" y="6372000"/>
            <a:ext cx="540000" cy="360000"/>
          </a:xfrm>
        </p:spPr>
        <p:txBody>
          <a:bodyPr/>
          <a:lstStyle/>
          <a:p>
            <a:pPr>
              <a:defRPr/>
            </a:pPr>
            <a:fld id="{CFCBF865-7C99-43C3-9264-D83862611CE2}" type="slidenum">
              <a:rPr lang="hu-HU" sz="1400" smtClean="0"/>
              <a:t>11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39123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2"/>
          </a:xfrm>
        </p:spPr>
        <p:txBody>
          <a:bodyPr anchor="ctr">
            <a:no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Belügyminisztérium szakmai megvalósítóinak szervezeti elhelyezkedése</a:t>
            </a:r>
            <a:endParaRPr lang="hu-H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3"/>
          </p:nvPr>
        </p:nvSpPr>
        <p:spPr>
          <a:xfrm>
            <a:off x="323528" y="1484784"/>
            <a:ext cx="8496944" cy="482453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</a:pPr>
            <a:r>
              <a:rPr lang="hu-HU" sz="2800" b="1" dirty="0" smtClean="0">
                <a:latin typeface="+mn-lt"/>
              </a:rPr>
              <a:t>Közfoglalkoztatási és Vízügyi Helyettes Államtitkárság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hu-HU" sz="2800" dirty="0" smtClean="0">
                <a:latin typeface="+mn-lt"/>
              </a:rPr>
              <a:t>Közfoglalkoztatási Képzési és Szolgáltatási Főosztály –</a:t>
            </a:r>
          </a:p>
          <a:p>
            <a:pPr marL="342000" indent="0">
              <a:spcBef>
                <a:spcPts val="0"/>
              </a:spcBef>
            </a:pPr>
            <a:r>
              <a:rPr lang="hu-HU" sz="2800" b="1" dirty="0" smtClean="0">
                <a:latin typeface="+mn-lt"/>
              </a:rPr>
              <a:t>1 fő projekt asszisztens</a:t>
            </a:r>
            <a:endParaRPr lang="hu-HU" sz="2800" b="1" dirty="0">
              <a:latin typeface="+mn-lt"/>
            </a:endParaRPr>
          </a:p>
          <a:p>
            <a:pPr marL="1080000" lvl="1" indent="-54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/>
              <a:t>Képzési Osztály – </a:t>
            </a:r>
            <a:r>
              <a:rPr lang="hu-HU" sz="2400" b="1" dirty="0" smtClean="0"/>
              <a:t>7 fő képzési </a:t>
            </a:r>
            <a:r>
              <a:rPr lang="hu-HU" sz="2400" b="1" dirty="0"/>
              <a:t>projekt </a:t>
            </a:r>
            <a:r>
              <a:rPr lang="hu-HU" sz="2400" b="1" dirty="0" smtClean="0"/>
              <a:t>referens</a:t>
            </a:r>
          </a:p>
          <a:p>
            <a:pPr marL="1080000" lvl="1" indent="-54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/>
              <a:t>Szolgáltatási Osztály - </a:t>
            </a:r>
            <a:r>
              <a:rPr lang="hu-HU" sz="2400" b="1" dirty="0"/>
              <a:t>7 fő </a:t>
            </a:r>
            <a:r>
              <a:rPr lang="hu-HU" sz="2400" b="1" dirty="0" smtClean="0"/>
              <a:t>szolgáltatási projekt referens</a:t>
            </a:r>
            <a:endParaRPr lang="hu-HU" sz="2400" b="1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hu-HU" sz="2800" dirty="0" smtClean="0">
                <a:latin typeface="+mn-lt"/>
              </a:rPr>
              <a:t>Közfoglalkoztatási Statisztikai, Elemzési és Monitoring Főosztály</a:t>
            </a:r>
            <a:endParaRPr lang="hu-HU" sz="2800" dirty="0">
              <a:latin typeface="+mn-lt"/>
            </a:endParaRPr>
          </a:p>
          <a:p>
            <a:pPr marL="1080000" lvl="1" indent="-54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dirty="0" smtClean="0"/>
              <a:t>Monitoring és Ellenőrzési Osztály – </a:t>
            </a:r>
            <a:r>
              <a:rPr lang="hu-HU" sz="2400" b="1" dirty="0" smtClean="0"/>
              <a:t>4 fő monitoring és ellenőrzési projekt referens</a:t>
            </a:r>
            <a:endParaRPr lang="hu-HU" sz="2400" b="1" dirty="0"/>
          </a:p>
          <a:p>
            <a:pPr marL="0" lvl="1" indent="0" algn="ctr">
              <a:spcBef>
                <a:spcPts val="1200"/>
              </a:spcBef>
              <a:spcAft>
                <a:spcPts val="600"/>
              </a:spcAft>
              <a:buNone/>
            </a:pPr>
            <a:r>
              <a:rPr lang="hu-HU" sz="2400" b="1" dirty="0" smtClean="0"/>
              <a:t>Összesen: 19 fő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6"/>
          </p:nvPr>
        </p:nvSpPr>
        <p:spPr>
          <a:xfrm>
            <a:off x="8100000" y="6372000"/>
            <a:ext cx="540000" cy="360000"/>
          </a:xfrm>
        </p:spPr>
        <p:txBody>
          <a:bodyPr/>
          <a:lstStyle/>
          <a:p>
            <a:pPr>
              <a:defRPr/>
            </a:pPr>
            <a:fld id="{CFCBF865-7C99-43C3-9264-D83862611CE2}" type="slidenum">
              <a:rPr lang="hu-HU" sz="1400" smtClean="0"/>
              <a:t>12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986260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96752"/>
          </a:xfrm>
        </p:spPr>
        <p:txBody>
          <a:bodyPr anchor="ctr">
            <a:no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+mj-lt"/>
              </a:rPr>
              <a:t>A közfoglalkoztatás átalakítása</a:t>
            </a:r>
            <a:endParaRPr lang="hu-HU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3"/>
          </p:nvPr>
        </p:nvSpPr>
        <p:spPr>
          <a:xfrm>
            <a:off x="323528" y="1412776"/>
            <a:ext cx="8496944" cy="4968552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</a:pPr>
            <a:r>
              <a:rPr lang="hu-HU" sz="2400" dirty="0" smtClean="0">
                <a:latin typeface="+mn-lt"/>
              </a:rPr>
              <a:t>Az </a:t>
            </a:r>
            <a:r>
              <a:rPr lang="hu-HU" sz="2400" dirty="0">
                <a:latin typeface="+mn-lt"/>
              </a:rPr>
              <a:t>egyes </a:t>
            </a:r>
            <a:r>
              <a:rPr lang="hu-HU" sz="2400" dirty="0" err="1">
                <a:latin typeface="+mn-lt"/>
              </a:rPr>
              <a:t>munkaerőpiaci</a:t>
            </a:r>
            <a:r>
              <a:rPr lang="hu-HU" sz="2400" dirty="0">
                <a:latin typeface="+mn-lt"/>
              </a:rPr>
              <a:t> </a:t>
            </a:r>
            <a:r>
              <a:rPr lang="hu-HU" sz="2400" dirty="0" smtClean="0">
                <a:latin typeface="+mn-lt"/>
              </a:rPr>
              <a:t>intézkedésekről szóló </a:t>
            </a:r>
            <a:r>
              <a:rPr lang="hu-HU" sz="2400" b="1" dirty="0" smtClean="0">
                <a:latin typeface="+mn-lt"/>
              </a:rPr>
              <a:t>1139/2017</a:t>
            </a:r>
            <a:r>
              <a:rPr lang="hu-HU" sz="2400" b="1" dirty="0">
                <a:latin typeface="+mn-lt"/>
              </a:rPr>
              <a:t>. </a:t>
            </a:r>
            <a:r>
              <a:rPr lang="hu-HU" sz="2400" b="1" dirty="0" smtClean="0">
                <a:latin typeface="+mn-lt"/>
              </a:rPr>
              <a:t>(</a:t>
            </a:r>
            <a:r>
              <a:rPr lang="hu-HU" sz="2400" b="1" dirty="0">
                <a:latin typeface="+mn-lt"/>
              </a:rPr>
              <a:t>III. 20.) </a:t>
            </a:r>
            <a:r>
              <a:rPr lang="hu-HU" sz="2400" b="1" dirty="0" smtClean="0">
                <a:latin typeface="+mn-lt"/>
              </a:rPr>
              <a:t>Korm</a:t>
            </a:r>
            <a:r>
              <a:rPr lang="hu-HU" sz="2400" b="1" dirty="0">
                <a:latin typeface="+mn-lt"/>
              </a:rPr>
              <a:t>. h</a:t>
            </a:r>
            <a:r>
              <a:rPr lang="hu-HU" sz="2400" b="1" dirty="0" smtClean="0">
                <a:latin typeface="+mn-lt"/>
              </a:rPr>
              <a:t>atározat fontosabb elemei</a:t>
            </a:r>
            <a:endParaRPr lang="hu-HU" sz="2400" dirty="0">
              <a:latin typeface="+mn-lt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000" dirty="0" smtClean="0">
                <a:latin typeface="+mn-lt"/>
              </a:rPr>
              <a:t>25 év alatti, önállóan elhelyezkedni képes, ill. szakképzettséggel rendelkező személyek csak </a:t>
            </a:r>
            <a:r>
              <a:rPr lang="hu-HU" sz="2000" b="1" dirty="0" smtClean="0">
                <a:latin typeface="+mn-lt"/>
              </a:rPr>
              <a:t>bizonyos feltételek teljesülése esetén </a:t>
            </a:r>
            <a:r>
              <a:rPr lang="hu-HU" sz="2000" dirty="0" smtClean="0">
                <a:latin typeface="+mn-lt"/>
              </a:rPr>
              <a:t>vonhatók közfoglalkoztatásba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000" dirty="0" smtClean="0">
                <a:latin typeface="+mn-lt"/>
              </a:rPr>
              <a:t>A közfoglalkoztatásba történő visszatérő bevonás elkerülése érdekében 2018</a:t>
            </a:r>
            <a:r>
              <a:rPr lang="hu-HU" sz="2000" dirty="0">
                <a:latin typeface="+mn-lt"/>
              </a:rPr>
              <a:t>. június 1-jétől felmenő rendszerben, </a:t>
            </a:r>
            <a:r>
              <a:rPr lang="hu-HU" sz="2000" b="1" dirty="0">
                <a:latin typeface="+mn-lt"/>
              </a:rPr>
              <a:t>három éves időszakon belül a közfoglalkozatási jogviszonyban eltölthető maximális időtartam egy év legyen</a:t>
            </a:r>
            <a:r>
              <a:rPr lang="hu-HU" sz="2000" dirty="0">
                <a:latin typeface="+mn-lt"/>
              </a:rPr>
              <a:t>, kivéve, ha a versenyszféra nem kínál reális munkalehetőséget az egyénnek, tehát önhibáján kívül nem tud </a:t>
            </a:r>
            <a:r>
              <a:rPr lang="hu-HU" sz="2000" dirty="0" smtClean="0">
                <a:latin typeface="+mn-lt"/>
              </a:rPr>
              <a:t>elhelyezkedni</a:t>
            </a:r>
            <a:endParaRPr lang="hu-HU" sz="2000" dirty="0">
              <a:latin typeface="+mn-lt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000" dirty="0" smtClean="0">
                <a:latin typeface="+mn-lt"/>
              </a:rPr>
              <a:t>a </a:t>
            </a:r>
            <a:r>
              <a:rPr lang="hu-HU" sz="2000" dirty="0">
                <a:latin typeface="+mn-lt"/>
              </a:rPr>
              <a:t>közfoglalkoztatási programokban részt vevők havi átlagos maximális létszámát 2020-ig folyamatosan </a:t>
            </a:r>
            <a:r>
              <a:rPr lang="hu-HU" sz="2000" b="1" dirty="0">
                <a:latin typeface="+mn-lt"/>
              </a:rPr>
              <a:t>150 ezer fő</a:t>
            </a:r>
            <a:r>
              <a:rPr lang="hu-HU" sz="2000" dirty="0">
                <a:latin typeface="+mn-lt"/>
              </a:rPr>
              <a:t>re </a:t>
            </a:r>
            <a:r>
              <a:rPr lang="hu-HU" sz="2000" dirty="0" smtClean="0">
                <a:latin typeface="+mn-lt"/>
              </a:rPr>
              <a:t>kell csökkenteni</a:t>
            </a:r>
          </a:p>
          <a:p>
            <a:pPr marL="0" indent="0">
              <a:spcBef>
                <a:spcPts val="0"/>
              </a:spcBef>
            </a:pPr>
            <a:endParaRPr lang="hu-HU" sz="2200" dirty="0" smtClean="0">
              <a:solidFill>
                <a:srgbClr val="FF0000"/>
              </a:solidFill>
              <a:latin typeface="+mn-lt"/>
            </a:endParaRPr>
          </a:p>
          <a:p>
            <a:pPr marL="0" indent="0" algn="ctr">
              <a:spcBef>
                <a:spcPts val="0"/>
              </a:spcBef>
            </a:pPr>
            <a:r>
              <a:rPr lang="hu-HU" sz="2200" b="1" dirty="0" smtClean="0">
                <a:latin typeface="+mn-lt"/>
              </a:rPr>
              <a:t>Fentiek nem kizárólag a közfoglalkoztatásba, hanem ezzel együtt a képzésbe kerülés feltételeit is jelentősen érintik.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6"/>
          </p:nvPr>
        </p:nvSpPr>
        <p:spPr>
          <a:xfrm>
            <a:off x="8100000" y="6372000"/>
            <a:ext cx="540000" cy="360000"/>
          </a:xfrm>
        </p:spPr>
        <p:txBody>
          <a:bodyPr/>
          <a:lstStyle/>
          <a:p>
            <a:pPr>
              <a:defRPr/>
            </a:pPr>
            <a:fld id="{AB84D1BF-0B18-4FD1-AE32-03C126E423E6}" type="slidenum">
              <a:rPr lang="hu-HU" sz="1400" smtClean="0"/>
              <a:t>13</a:t>
            </a:fld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22549289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2120718"/>
            <a:ext cx="9144000" cy="864096"/>
          </a:xfrm>
        </p:spPr>
        <p:txBody>
          <a:bodyPr/>
          <a:lstStyle/>
          <a:p>
            <a:pPr algn="ctr"/>
            <a:r>
              <a:rPr lang="hu-HU" b="0" dirty="0" smtClean="0"/>
              <a:t>KÖSZÖNÖM MEGTISZTELŐ FIGYELMÜKET!</a:t>
            </a:r>
            <a:endParaRPr lang="hu-HU" b="0" dirty="0"/>
          </a:p>
        </p:txBody>
      </p:sp>
    </p:spTree>
    <p:extLst>
      <p:ext uri="{BB962C8B-B14F-4D97-AF65-F5344CB8AC3E}">
        <p14:creationId xmlns:p14="http://schemas.microsoft.com/office/powerpoint/2010/main" val="85494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GYE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3166</TotalTime>
  <Words>868</Words>
  <Application>Microsoft Office PowerPoint</Application>
  <PresentationFormat>Diavetítés a képernyőre (4:3 oldalarány)</PresentationFormat>
  <Paragraphs>147</Paragraphs>
  <Slides>14</Slides>
  <Notes>14</Notes>
  <HiddenSlides>0</HiddenSlides>
  <MMClips>0</MMClips>
  <ScaleCrop>false</ScaleCrop>
  <HeadingPairs>
    <vt:vector size="4" baseType="variant">
      <vt:variant>
        <vt:lpstr>Téma</vt:lpstr>
      </vt:variant>
      <vt:variant>
        <vt:i4>2</vt:i4>
      </vt:variant>
      <vt:variant>
        <vt:lpstr>Diacímek</vt:lpstr>
      </vt:variant>
      <vt:variant>
        <vt:i4>14</vt:i4>
      </vt:variant>
    </vt:vector>
  </HeadingPairs>
  <TitlesOfParts>
    <vt:vector size="16" baseType="lpstr">
      <vt:lpstr>Office-téma</vt:lpstr>
      <vt:lpstr>1_Office-téma</vt:lpstr>
      <vt:lpstr>A belügyminisztérium szerepe  a GINOP-6.1.1 kiemelt projekt megvalósításában</vt:lpstr>
      <vt:lpstr>PowerPoint bemutató</vt:lpstr>
      <vt:lpstr>GINOP-6.1.1. néhány újdonsága, sajátossága</vt:lpstr>
      <vt:lpstr>Magvalósíthatósági Tanulmányban részletezett feladatok - I.</vt:lpstr>
      <vt:lpstr>Magvalósíthatósági Tanulmányban részletezett feladatok - II.</vt:lpstr>
      <vt:lpstr>Magvalósíthatósági Tanulmányban részletezett feladatok - III.</vt:lpstr>
      <vt:lpstr>A közfoglalkoztatás egységes szakmai koordinálása</vt:lpstr>
      <vt:lpstr>Szakirányok és létszámigények felmérése, összesítése</vt:lpstr>
      <vt:lpstr>Mentori tevékenység szakmai koordinációja</vt:lpstr>
      <vt:lpstr>Monitoring tevékenység</vt:lpstr>
      <vt:lpstr>Szakmai rendezvények szervezése, lebonyolítása</vt:lpstr>
      <vt:lpstr>Belügyminisztérium szakmai megvalósítóinak szervezeti elhelyezkedése</vt:lpstr>
      <vt:lpstr>A közfoglalkoztatás átalakítása</vt:lpstr>
      <vt:lpstr>KÖSZÖNÖM MEGTISZTELŐ FIGYELMÜKET!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Ellandi</dc:creator>
  <cp:lastModifiedBy>Burcsik István</cp:lastModifiedBy>
  <cp:revision>150</cp:revision>
  <cp:lastPrinted>2017-05-09T18:53:39Z</cp:lastPrinted>
  <dcterms:created xsi:type="dcterms:W3CDTF">2014-10-09T08:53:55Z</dcterms:created>
  <dcterms:modified xsi:type="dcterms:W3CDTF">2017-05-09T20:13:03Z</dcterms:modified>
</cp:coreProperties>
</file>