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</p:sldMasterIdLst>
  <p:notesMasterIdLst>
    <p:notesMasterId r:id="rId12"/>
  </p:notesMasterIdLst>
  <p:sldIdLst>
    <p:sldId id="256" r:id="rId2"/>
    <p:sldId id="265" r:id="rId3"/>
    <p:sldId id="266" r:id="rId4"/>
    <p:sldId id="267" r:id="rId5"/>
    <p:sldId id="269" r:id="rId6"/>
    <p:sldId id="270" r:id="rId7"/>
    <p:sldId id="259" r:id="rId8"/>
    <p:sldId id="271" r:id="rId9"/>
    <p:sldId id="272" r:id="rId10"/>
    <p:sldId id="25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45E7"/>
    <a:srgbClr val="2E08B8"/>
    <a:srgbClr val="3216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napToObjects="1"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86" d="100"/>
          <a:sy n="86" d="100"/>
        </p:scale>
        <p:origin x="3786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230F8-2015-46AC-9C15-B08EDE877F5D}" type="datetimeFigureOut">
              <a:rPr lang="hu-HU" smtClean="0"/>
              <a:t>2017.05.09.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5C11E-540C-488B-B718-84796C0B45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6585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2389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Elindult, és folytatódik: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dirty="0" smtClean="0"/>
              <a:t>TTT</a:t>
            </a:r>
            <a:r>
              <a:rPr lang="hu-HU" baseline="0" dirty="0" smtClean="0"/>
              <a:t> beruházásokkal</a:t>
            </a:r>
            <a:r>
              <a:rPr lang="hu-HU" dirty="0" smtClean="0"/>
              <a:t> az intézményrendszer </a:t>
            </a:r>
            <a:r>
              <a:rPr lang="hu-HU" dirty="0" err="1" smtClean="0"/>
              <a:t>infra.fejlesztése</a:t>
            </a:r>
            <a:r>
              <a:rPr lang="hu-HU" dirty="0" smtClean="0"/>
              <a:t>.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dirty="0" smtClean="0"/>
              <a:t>Informatikai</a:t>
            </a:r>
            <a:r>
              <a:rPr lang="hu-HU" baseline="0" dirty="0" smtClean="0"/>
              <a:t> eszközpark a fejlesztése</a:t>
            </a:r>
          </a:p>
          <a:p>
            <a:pPr marL="170178" indent="-170178">
              <a:buFont typeface="Arial" pitchFamily="34" charset="0"/>
              <a:buChar char="•"/>
            </a:pPr>
            <a:endParaRPr lang="hu-HU" baseline="0" dirty="0" smtClean="0"/>
          </a:p>
          <a:p>
            <a:r>
              <a:rPr lang="hu-HU" baseline="0" dirty="0" smtClean="0"/>
              <a:t>Amire még szükség van: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baseline="0" dirty="0" smtClean="0"/>
              <a:t>A valós szükségletekre épülő informatikai eszközfejlesztés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baseline="0" dirty="0" smtClean="0"/>
              <a:t>Hálózatépítés, WIFI pontok kiépítése (2016 év végére végzünk)</a:t>
            </a:r>
          </a:p>
          <a:p>
            <a:endParaRPr lang="hu-HU" baseline="0" dirty="0" smtClean="0"/>
          </a:p>
          <a:p>
            <a:pPr marL="170178" indent="-170178">
              <a:buFont typeface="Arial" pitchFamily="34" charset="0"/>
              <a:buChar char="•"/>
            </a:pPr>
            <a:r>
              <a:rPr lang="hu-HU" baseline="0" dirty="0" smtClean="0"/>
              <a:t>Egységes </a:t>
            </a:r>
            <a:r>
              <a:rPr lang="hu-HU" baseline="0" dirty="0" err="1" smtClean="0"/>
              <a:t>tanügyigazgatási</a:t>
            </a:r>
            <a:r>
              <a:rPr lang="hu-HU" baseline="0" dirty="0" smtClean="0"/>
              <a:t> rendszer: jelenleg a fejlesztés elkezdődött. Bevezetni azonban csak a kész rendszert fogjuk. Ebben az évben egy-két intézmény segítségével fogjuk csak tesztelni a rendszert.  Aki eddig használt e-naplót, a tavalyi évhez hasonlóan használhatja. Az </a:t>
            </a:r>
            <a:r>
              <a:rPr lang="hu-HU" baseline="0" dirty="0" err="1" smtClean="0"/>
              <a:t>Educatio</a:t>
            </a:r>
            <a:r>
              <a:rPr lang="hu-HU" baseline="0" dirty="0" smtClean="0"/>
              <a:t> támogatásával ingyenesen elérhető </a:t>
            </a:r>
            <a:r>
              <a:rPr lang="hu-HU" baseline="0" dirty="0" err="1" smtClean="0"/>
              <a:t>tanügyigazgatási</a:t>
            </a:r>
            <a:r>
              <a:rPr lang="hu-HU" baseline="0" dirty="0" smtClean="0"/>
              <a:t> rendszer idén is elérhető és használható lesz.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baseline="0" dirty="0" smtClean="0"/>
              <a:t>Oktatási Anyakönyv fejlesztése elindul: lehetőséget teremt az adminisztrációs terhek csökkentésére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baseline="0" dirty="0" smtClean="0"/>
              <a:t>Területi hátrányok leküzdése érdekében forrás koncentráció szükséges: iskolaközpontok kialakítása a javaslatunk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36A1B-4BD8-4E9F-93D1-7A5502410691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4211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0178" indent="-170178">
              <a:buFont typeface="Arial" pitchFamily="34" charset="0"/>
              <a:buChar char="•"/>
            </a:pPr>
            <a:r>
              <a:rPr lang="hu-HU" dirty="0" smtClean="0"/>
              <a:t>A tanév rendjébe beépítésre kerülő </a:t>
            </a:r>
            <a:r>
              <a:rPr lang="hu-HU" b="1" dirty="0" smtClean="0"/>
              <a:t>témahetek </a:t>
            </a:r>
            <a:r>
              <a:rPr lang="hu-HU" dirty="0" smtClean="0"/>
              <a:t>pedig módszertanilag új elemet hoznak a tanítás világába. Ez olyan </a:t>
            </a:r>
            <a:r>
              <a:rPr lang="hu-HU" b="1" dirty="0" smtClean="0"/>
              <a:t>új tanulásszervezési eljárást</a:t>
            </a:r>
            <a:r>
              <a:rPr lang="hu-HU" dirty="0" smtClean="0"/>
              <a:t> igényel, amelyekhez az NTP jól illeszkedik. Indirekt úton, fokozottabb gyakorlati ismeretekkel, egy-egy téma köré csoportosítva az átadni kívánt tudást.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dirty="0" smtClean="0"/>
              <a:t>Témahét </a:t>
            </a:r>
            <a:r>
              <a:rPr lang="hu-HU" dirty="0"/>
              <a:t>pilot: pénzügyi tudatosság hete (tavalyihoz hasonlóan lesz márciusban), kiegészül: digitális héttel (most dolgozunk rajta)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dirty="0"/>
              <a:t>Nemzeti Táboroztatási programhetei: nyári időszakra készítjük elő (2 – 3 hét tanév után –június, július) 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dirty="0"/>
              <a:t>Módszertani csomagot ajánlunk, amelynek központjában a KIP módszer áll, de függetlenül tőle pl. a </a:t>
            </a:r>
            <a:r>
              <a:rPr lang="hu-HU" dirty="0" err="1"/>
              <a:t>Geomatech</a:t>
            </a:r>
            <a:r>
              <a:rPr lang="hu-HU" dirty="0"/>
              <a:t>, logikai játékok, digitális tudás beépítése a pedagógiai gyakorlatba a célunk.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36A1B-4BD8-4E9F-93D1-7A5502410691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5916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0178" indent="-170178">
              <a:buFont typeface="Arial" pitchFamily="34" charset="0"/>
              <a:buChar char="•"/>
            </a:pPr>
            <a:r>
              <a:rPr lang="hu-HU" dirty="0"/>
              <a:t>A gyermekek tanulmányi idejének minél hasznosabb megszervezése, </a:t>
            </a:r>
            <a:r>
              <a:rPr lang="hu-HU" b="1" dirty="0"/>
              <a:t>a tanulmányi terhek csökkentése</a:t>
            </a:r>
            <a:r>
              <a:rPr lang="hu-HU" dirty="0"/>
              <a:t>, </a:t>
            </a:r>
            <a:r>
              <a:rPr lang="hu-HU" b="1" dirty="0"/>
              <a:t>az iskolában töltött idő hatékonyságának</a:t>
            </a:r>
            <a:r>
              <a:rPr lang="hu-HU" dirty="0"/>
              <a:t> növelése elengedhetetlen.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b="1" dirty="0"/>
              <a:t>Az OECD, PISA, hazai országos kompetencia mérés észrevételei.</a:t>
            </a:r>
            <a:endParaRPr lang="hu-HU" dirty="0"/>
          </a:p>
          <a:p>
            <a:pPr marL="170178" indent="-170178">
              <a:buFont typeface="Arial" pitchFamily="34" charset="0"/>
              <a:buChar char="•"/>
            </a:pPr>
            <a:r>
              <a:rPr lang="hu-HU" dirty="0"/>
              <a:t>Az általános iskolában sokkal nagyobb hangsúlyt kell fektetni a matematikai/logikai gondolkodás, szövegértés/olvasás/írás és a természettudományos valamint az ezeket a képességeket erősítő egyéb foglalkozásokra, mintsem a tantárgyi klasszikus lexikális ismeretátadásra fordítani. 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dirty="0"/>
              <a:t>Hosszú ideje nem javul, a matematikai tanulói teljesítménymérések tekintetében erőteljesen romlik. 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dirty="0"/>
              <a:t>A gyermekek leterheltsége nagy, </a:t>
            </a:r>
            <a:r>
              <a:rPr lang="hu-HU" b="1" dirty="0"/>
              <a:t>a </a:t>
            </a:r>
            <a:r>
              <a:rPr lang="hu-HU" b="1" dirty="0" err="1"/>
              <a:t>Nat</a:t>
            </a:r>
            <a:r>
              <a:rPr lang="hu-HU" b="1" dirty="0"/>
              <a:t> és</a:t>
            </a:r>
            <a:r>
              <a:rPr lang="hu-HU" dirty="0"/>
              <a:t> </a:t>
            </a:r>
            <a:r>
              <a:rPr lang="hu-HU" b="1" dirty="0"/>
              <a:t>a kerettantervi szabályozás tartalmi felülvizsgálata indokolt. </a:t>
            </a:r>
            <a:endParaRPr lang="hu-HU" dirty="0"/>
          </a:p>
          <a:p>
            <a:pPr marL="170178" indent="-170178">
              <a:buFont typeface="Arial" pitchFamily="34" charset="0"/>
              <a:buChar char="•"/>
            </a:pPr>
            <a:r>
              <a:rPr lang="hu-HU" b="1" dirty="0"/>
              <a:t>Digitális környezet</a:t>
            </a:r>
            <a:r>
              <a:rPr lang="hu-HU" dirty="0"/>
              <a:t> kihívásaira fel kell készíteni a gyermekeinket.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36A1B-4BD8-4E9F-93D1-7A5502410691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19865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Elindult, és folytatódik: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dirty="0" smtClean="0"/>
              <a:t>TTT</a:t>
            </a:r>
            <a:r>
              <a:rPr lang="hu-HU" baseline="0" dirty="0" smtClean="0"/>
              <a:t> beruházásokkal</a:t>
            </a:r>
            <a:r>
              <a:rPr lang="hu-HU" dirty="0" smtClean="0"/>
              <a:t> az intézményrendszer </a:t>
            </a:r>
            <a:r>
              <a:rPr lang="hu-HU" dirty="0" err="1" smtClean="0"/>
              <a:t>infra.fejlesztése</a:t>
            </a:r>
            <a:r>
              <a:rPr lang="hu-HU" dirty="0" smtClean="0"/>
              <a:t>.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dirty="0" smtClean="0"/>
              <a:t>Informatikai</a:t>
            </a:r>
            <a:r>
              <a:rPr lang="hu-HU" baseline="0" dirty="0" smtClean="0"/>
              <a:t> eszközpark a fejlesztése</a:t>
            </a:r>
          </a:p>
          <a:p>
            <a:pPr marL="170178" indent="-170178">
              <a:buFont typeface="Arial" pitchFamily="34" charset="0"/>
              <a:buChar char="•"/>
            </a:pPr>
            <a:endParaRPr lang="hu-HU" baseline="0" dirty="0" smtClean="0"/>
          </a:p>
          <a:p>
            <a:r>
              <a:rPr lang="hu-HU" baseline="0" dirty="0" smtClean="0"/>
              <a:t>Amire még szükség van: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baseline="0" dirty="0" smtClean="0"/>
              <a:t>A valós szükségletekre épülő informatikai eszközfejlesztés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baseline="0" dirty="0" smtClean="0"/>
              <a:t>Hálózatépítés, WIFI pontok kiépítése (2016 év végére végzünk)</a:t>
            </a:r>
          </a:p>
          <a:p>
            <a:endParaRPr lang="hu-HU" baseline="0" dirty="0" smtClean="0"/>
          </a:p>
          <a:p>
            <a:pPr marL="170178" indent="-170178">
              <a:buFont typeface="Arial" pitchFamily="34" charset="0"/>
              <a:buChar char="•"/>
            </a:pPr>
            <a:r>
              <a:rPr lang="hu-HU" baseline="0" dirty="0" smtClean="0"/>
              <a:t>Egységes </a:t>
            </a:r>
            <a:r>
              <a:rPr lang="hu-HU" baseline="0" dirty="0" err="1" smtClean="0"/>
              <a:t>tanügyigazgatási</a:t>
            </a:r>
            <a:r>
              <a:rPr lang="hu-HU" baseline="0" dirty="0" smtClean="0"/>
              <a:t> rendszer: jelenleg a fejlesztés elkezdődött. Bevezetni azonban csak a kész rendszert fogjuk. Ebben az évben egy-két intézmény segítségével fogjuk csak tesztelni a rendszert.  Aki eddig használt e-naplót, a tavalyi évhez hasonlóan használhatja. Az </a:t>
            </a:r>
            <a:r>
              <a:rPr lang="hu-HU" baseline="0" dirty="0" err="1" smtClean="0"/>
              <a:t>Educatio</a:t>
            </a:r>
            <a:r>
              <a:rPr lang="hu-HU" baseline="0" dirty="0" smtClean="0"/>
              <a:t> támogatásával ingyenesen elérhető </a:t>
            </a:r>
            <a:r>
              <a:rPr lang="hu-HU" baseline="0" dirty="0" err="1" smtClean="0"/>
              <a:t>tanügyigazgatási</a:t>
            </a:r>
            <a:r>
              <a:rPr lang="hu-HU" baseline="0" dirty="0" smtClean="0"/>
              <a:t> rendszer idén is elérhető és használható lesz.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baseline="0" dirty="0" smtClean="0"/>
              <a:t>Oktatási Anyakönyv fejlesztése elindul: lehetőséget teremt az adminisztrációs terhek csökkentésére</a:t>
            </a:r>
          </a:p>
          <a:p>
            <a:pPr marL="170178" indent="-170178">
              <a:buFont typeface="Arial" pitchFamily="34" charset="0"/>
              <a:buChar char="•"/>
            </a:pPr>
            <a:r>
              <a:rPr lang="hu-HU" baseline="0" dirty="0" smtClean="0"/>
              <a:t>Területi hátrányok leküzdése érdekében forrás koncentráció szükséges: iskolaközpontok kialakítása a javaslatunk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36A1B-4BD8-4E9F-93D1-7A5502410691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4211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238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2017.05.09.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  <p:sp>
        <p:nvSpPr>
          <p:cNvPr id="7" name="Cím 1"/>
          <p:cNvSpPr txBox="1">
            <a:spLocks/>
          </p:cNvSpPr>
          <p:nvPr userDrawn="1"/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5236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700075" cy="936104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2017.05.09.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9614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2017.05.09.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  <p:sp>
        <p:nvSpPr>
          <p:cNvPr id="7" name="Cím 1"/>
          <p:cNvSpPr txBox="1">
            <a:spLocks/>
          </p:cNvSpPr>
          <p:nvPr userDrawn="1"/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9027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2017.05.09.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4561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2017.05.09.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56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6" name="Tartalom helye 2"/>
          <p:cNvSpPr>
            <a:spLocks noGrp="1"/>
          </p:cNvSpPr>
          <p:nvPr>
            <p:ph idx="1"/>
          </p:nvPr>
        </p:nvSpPr>
        <p:spPr>
          <a:xfrm>
            <a:off x="447989" y="1628800"/>
            <a:ext cx="5111750" cy="46910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Kép helye 2"/>
          <p:cNvSpPr>
            <a:spLocks noGrp="1"/>
          </p:cNvSpPr>
          <p:nvPr>
            <p:ph type="pic" idx="13"/>
          </p:nvPr>
        </p:nvSpPr>
        <p:spPr>
          <a:xfrm>
            <a:off x="5724128" y="1633102"/>
            <a:ext cx="3240360" cy="46910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86175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2017.05.09.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412043" cy="864096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8776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2017.05.09.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349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8"/>
          <p:cNvSpPr>
            <a:spLocks noGrp="1"/>
          </p:cNvSpPr>
          <p:nvPr>
            <p:ph type="title" hasCustomPrompt="1"/>
          </p:nvPr>
        </p:nvSpPr>
        <p:spPr>
          <a:xfrm>
            <a:off x="4495800" y="2286000"/>
            <a:ext cx="4419600" cy="1143000"/>
          </a:xfrm>
        </p:spPr>
        <p:txBody>
          <a:bodyPr anchor="t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hu-HU" dirty="0" smtClean="0"/>
              <a:t>Prezentáció Címe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4495800" y="3886200"/>
            <a:ext cx="4343400" cy="914400"/>
          </a:xfrm>
        </p:spPr>
        <p:txBody>
          <a:bodyPr wrap="square" anchor="t"/>
          <a:lstStyle>
            <a:lvl1pPr marL="514350" indent="-514350" algn="l">
              <a:spcAft>
                <a:spcPts val="600"/>
              </a:spcAft>
              <a:buFontTx/>
              <a:buNone/>
              <a:defRPr cap="all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buNone/>
              <a:defRPr/>
            </a:lvl2pPr>
          </a:lstStyle>
          <a:p>
            <a:pPr lvl="0"/>
            <a:r>
              <a:rPr lang="hu-HU" dirty="0" smtClean="0"/>
              <a:t>Click to edit Alcím</a:t>
            </a:r>
          </a:p>
          <a:p>
            <a:pPr lvl="0"/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áromszög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67D0B1C-840D-44A9-B53C-58B78ACB6746}" type="datetimeFigureOut">
              <a:rPr lang="hu-HU"/>
              <a:pPr>
                <a:defRPr/>
              </a:pPr>
              <a:t>2017.05.09.</a:t>
            </a:fld>
            <a:endParaRPr lang="hu-HU"/>
          </a:p>
        </p:txBody>
      </p:sp>
      <p:sp>
        <p:nvSpPr>
          <p:cNvPr id="5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F85A4A4-F177-43CE-ABFB-D68D35C2693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55467350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05FFA-4383-4574-9830-A5FF25BE8406}" type="datetimeFigureOut">
              <a:rPr lang="hu-HU" smtClean="0"/>
              <a:t>2017.05.09.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508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6" r:id="rId7"/>
    <p:sldLayoutId id="2147483667" r:id="rId8"/>
    <p:sldLayoutId id="2147483670" r:id="rId9"/>
    <p:sldLayoutId id="2147483671" r:id="rId10"/>
  </p:sldLayoutIdLst>
  <p:txStyles>
    <p:titleStyle>
      <a:lvl1pPr algn="l" defTabSz="914400" rtl="0" eaLnBrk="1" latinLnBrk="0" hangingPunct="1">
        <a:spcBef>
          <a:spcPct val="0"/>
        </a:spcBef>
        <a:buNone/>
        <a:defRPr sz="2400" b="1" kern="1200" cap="all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776864" cy="4320480"/>
          </a:xfrm>
        </p:spPr>
        <p:txBody>
          <a:bodyPr/>
          <a:lstStyle/>
          <a:p>
            <a:r>
              <a:rPr lang="hu-HU" dirty="0"/>
              <a:t>A Nemzeti Szakképzési és Felnőttképzési Hivatal szerepe a GINOP 6. prioritásába tartozó projektek megvalósításában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b="0" dirty="0"/>
              <a:t/>
            </a:r>
            <a:br>
              <a:rPr lang="hu-HU" b="0" dirty="0"/>
            </a:br>
            <a:r>
              <a:rPr lang="hu-HU" b="0" dirty="0"/>
              <a:t>	</a:t>
            </a:r>
            <a:br>
              <a:rPr lang="hu-HU" b="0" dirty="0"/>
            </a:br>
            <a:r>
              <a:rPr lang="hu-H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u-HU" dirty="0">
                <a:latin typeface="Times New Roman" pitchFamily="18" charset="0"/>
                <a:cs typeface="Times New Roman" pitchFamily="18" charset="0"/>
              </a:rPr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6977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276834"/>
            <a:ext cx="2365830" cy="206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755576" y="1196752"/>
            <a:ext cx="8229600" cy="677333"/>
          </a:xfrm>
        </p:spPr>
        <p:txBody>
          <a:bodyPr/>
          <a:lstStyle/>
          <a:p>
            <a:pPr algn="ctr">
              <a:defRPr/>
            </a:pPr>
            <a:r>
              <a:rPr lang="hu-HU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Az oktatással szembeni elvárások</a:t>
            </a:r>
          </a:p>
        </p:txBody>
      </p:sp>
      <p:sp>
        <p:nvSpPr>
          <p:cNvPr id="6" name="Lekerekített téglalap 5"/>
          <p:cNvSpPr/>
          <p:nvPr/>
        </p:nvSpPr>
        <p:spPr>
          <a:xfrm>
            <a:off x="4622800" y="3179320"/>
            <a:ext cx="4180115" cy="1776272"/>
          </a:xfrm>
          <a:prstGeom prst="roundRect">
            <a:avLst/>
          </a:prstGeom>
          <a:solidFill>
            <a:srgbClr val="EDF7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" name="Lekerekített téglalap 6"/>
          <p:cNvSpPr/>
          <p:nvPr/>
        </p:nvSpPr>
        <p:spPr>
          <a:xfrm>
            <a:off x="377371" y="3179319"/>
            <a:ext cx="4180115" cy="1797007"/>
          </a:xfrm>
          <a:prstGeom prst="roundRect">
            <a:avLst/>
          </a:prstGeom>
          <a:solidFill>
            <a:srgbClr val="EDF7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8" name="Szöveg helye 2"/>
          <p:cNvSpPr txBox="1">
            <a:spLocks/>
          </p:cNvSpPr>
          <p:nvPr/>
        </p:nvSpPr>
        <p:spPr bwMode="auto">
          <a:xfrm>
            <a:off x="399598" y="2529846"/>
            <a:ext cx="4143374" cy="64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2800" smtClean="0">
                <a:solidFill>
                  <a:srgbClr val="000066"/>
                </a:solidFill>
              </a:rPr>
              <a:t>Gazdaság részéről</a:t>
            </a:r>
            <a:endParaRPr lang="hu-HU" sz="2800" dirty="0" smtClean="0">
              <a:solidFill>
                <a:srgbClr val="000066"/>
              </a:solidFill>
            </a:endParaRPr>
          </a:p>
        </p:txBody>
      </p:sp>
      <p:sp>
        <p:nvSpPr>
          <p:cNvPr id="9" name="Szöveg helye 4"/>
          <p:cNvSpPr txBox="1">
            <a:spLocks/>
          </p:cNvSpPr>
          <p:nvPr/>
        </p:nvSpPr>
        <p:spPr>
          <a:xfrm>
            <a:off x="4572001" y="2529415"/>
            <a:ext cx="4136571" cy="639535"/>
          </a:xfrm>
          <a:prstGeom prst="rect">
            <a:avLst/>
          </a:prstGeom>
        </p:spPr>
        <p:txBody>
          <a:bodyPr/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2800" smtClean="0">
                <a:solidFill>
                  <a:srgbClr val="000066"/>
                </a:solidFill>
              </a:rPr>
              <a:t>Társadalom részéről</a:t>
            </a:r>
            <a:endParaRPr lang="hu-HU" sz="2800" dirty="0" smtClean="0">
              <a:solidFill>
                <a:srgbClr val="000066"/>
              </a:solidFill>
            </a:endParaRPr>
          </a:p>
        </p:txBody>
      </p:sp>
      <p:cxnSp>
        <p:nvCxnSpPr>
          <p:cNvPr id="10" name="Egyenes összekötő nyíllal 9"/>
          <p:cNvCxnSpPr/>
          <p:nvPr/>
        </p:nvCxnSpPr>
        <p:spPr>
          <a:xfrm>
            <a:off x="6084168" y="1988840"/>
            <a:ext cx="548861" cy="33344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zövegdoboz 2"/>
          <p:cNvSpPr txBox="1">
            <a:spLocks noChangeArrowheads="1"/>
          </p:cNvSpPr>
          <p:nvPr/>
        </p:nvSpPr>
        <p:spPr bwMode="auto">
          <a:xfrm>
            <a:off x="15766" y="5301208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0066"/>
                </a:solidFill>
              </a:rPr>
              <a:t>tehetséggondozás </a:t>
            </a:r>
            <a:br>
              <a:rPr lang="hu-HU" sz="2800" b="1" dirty="0">
                <a:solidFill>
                  <a:srgbClr val="000066"/>
                </a:solidFill>
              </a:rPr>
            </a:br>
            <a:r>
              <a:rPr lang="hu-HU" sz="2800" b="1" i="1" dirty="0">
                <a:solidFill>
                  <a:srgbClr val="000066"/>
                </a:solidFill>
              </a:rPr>
              <a:t>hátránykompenzáció szerep</a:t>
            </a:r>
            <a:endParaRPr lang="hu-HU" sz="2800" dirty="0">
              <a:solidFill>
                <a:srgbClr val="000066"/>
              </a:solidFill>
            </a:endParaRPr>
          </a:p>
        </p:txBody>
      </p:sp>
      <p:cxnSp>
        <p:nvCxnSpPr>
          <p:cNvPr id="12" name="Egyenes összekötő nyíllal 11"/>
          <p:cNvCxnSpPr/>
          <p:nvPr/>
        </p:nvCxnSpPr>
        <p:spPr>
          <a:xfrm flipH="1">
            <a:off x="2344740" y="1988840"/>
            <a:ext cx="571076" cy="35418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artalom helye 3"/>
          <p:cNvSpPr>
            <a:spLocks noGrp="1"/>
          </p:cNvSpPr>
          <p:nvPr>
            <p:ph sz="half" idx="4294967295"/>
          </p:nvPr>
        </p:nvSpPr>
        <p:spPr>
          <a:xfrm>
            <a:off x="398918" y="3441086"/>
            <a:ext cx="4448855" cy="150758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hu-HU" sz="2400" dirty="0" smtClean="0">
                <a:solidFill>
                  <a:srgbClr val="002060"/>
                </a:solidFill>
              </a:rPr>
              <a:t>Képzettségi szint növekedése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hu-HU" sz="2400" dirty="0" smtClean="0">
                <a:solidFill>
                  <a:srgbClr val="002060"/>
                </a:solidFill>
              </a:rPr>
              <a:t>Élethosszig tartó tanulás </a:t>
            </a:r>
            <a:br>
              <a:rPr lang="hu-HU" sz="2400" dirty="0" smtClean="0">
                <a:solidFill>
                  <a:srgbClr val="002060"/>
                </a:solidFill>
              </a:rPr>
            </a:br>
            <a:r>
              <a:rPr lang="hu-HU" sz="2400" dirty="0" smtClean="0">
                <a:solidFill>
                  <a:srgbClr val="002060"/>
                </a:solidFill>
              </a:rPr>
              <a:t>igénye</a:t>
            </a:r>
            <a:endParaRPr lang="hu-HU" sz="2400" dirty="0">
              <a:solidFill>
                <a:srgbClr val="002060"/>
              </a:solidFill>
            </a:endParaRPr>
          </a:p>
        </p:txBody>
      </p:sp>
      <p:sp>
        <p:nvSpPr>
          <p:cNvPr id="14" name="Tartalom helye 5"/>
          <p:cNvSpPr>
            <a:spLocks noGrp="1"/>
          </p:cNvSpPr>
          <p:nvPr>
            <p:ph sz="quarter" idx="4294967295"/>
          </p:nvPr>
        </p:nvSpPr>
        <p:spPr>
          <a:xfrm>
            <a:off x="4761134" y="3443246"/>
            <a:ext cx="3758747" cy="1463956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hu-HU" sz="2400" dirty="0" smtClean="0">
                <a:solidFill>
                  <a:srgbClr val="000066"/>
                </a:solidFill>
              </a:rPr>
              <a:t>Készségek, képességek</a:t>
            </a:r>
          </a:p>
          <a:p>
            <a:pPr marL="0" indent="0">
              <a:buFont typeface="Wingdings" pitchFamily="2" charset="2"/>
              <a:buChar char="§"/>
              <a:defRPr/>
            </a:pPr>
            <a:endParaRPr lang="hu-HU" sz="2400" dirty="0" smtClean="0">
              <a:solidFill>
                <a:srgbClr val="000066"/>
              </a:solidFill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hu-HU" sz="2400" dirty="0">
                <a:solidFill>
                  <a:srgbClr val="000066"/>
                </a:solidFill>
              </a:rPr>
              <a:t>K</a:t>
            </a:r>
            <a:r>
              <a:rPr lang="hu-HU" sz="2400" dirty="0" smtClean="0">
                <a:solidFill>
                  <a:srgbClr val="000066"/>
                </a:solidFill>
              </a:rPr>
              <a:t>ompetenciák</a:t>
            </a:r>
            <a:endParaRPr lang="hu-HU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10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Kép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562" y="1928357"/>
            <a:ext cx="6816182" cy="4064479"/>
          </a:xfrm>
          <a:prstGeom prst="rect">
            <a:avLst/>
          </a:prstGeom>
        </p:spPr>
      </p:pic>
      <p:sp>
        <p:nvSpPr>
          <p:cNvPr id="20" name="Téglalap 19"/>
          <p:cNvSpPr/>
          <p:nvPr/>
        </p:nvSpPr>
        <p:spPr>
          <a:xfrm>
            <a:off x="0" y="0"/>
            <a:ext cx="9144000" cy="12587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</a:rPr>
              <a:t>I. INTÉZMÉNYRENDSZER FEJLESZTÉS</a:t>
            </a:r>
          </a:p>
          <a:p>
            <a:pPr algn="ctr"/>
            <a:endParaRPr lang="hu-HU" dirty="0"/>
          </a:p>
        </p:txBody>
      </p:sp>
      <p:sp>
        <p:nvSpPr>
          <p:cNvPr id="2" name="Szövegdoboz 1"/>
          <p:cNvSpPr txBox="1"/>
          <p:nvPr/>
        </p:nvSpPr>
        <p:spPr>
          <a:xfrm>
            <a:off x="1339562" y="980728"/>
            <a:ext cx="2088232" cy="646331"/>
          </a:xfrm>
          <a:prstGeom prst="rect">
            <a:avLst/>
          </a:prstGeom>
          <a:solidFill>
            <a:schemeClr val="bg2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 smtClean="0">
                <a:solidFill>
                  <a:schemeClr val="accent4">
                    <a:lumMod val="50000"/>
                  </a:schemeClr>
                </a:solidFill>
              </a:rPr>
              <a:t>EFOP</a:t>
            </a:r>
            <a:endParaRPr lang="hu-HU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3819877" y="980725"/>
            <a:ext cx="2088232" cy="646331"/>
          </a:xfrm>
          <a:prstGeom prst="rect">
            <a:avLst/>
          </a:prstGeom>
          <a:solidFill>
            <a:srgbClr val="FFC0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 smtClean="0">
                <a:solidFill>
                  <a:schemeClr val="accent4">
                    <a:lumMod val="50000"/>
                  </a:schemeClr>
                </a:solidFill>
              </a:rPr>
              <a:t>GINOP</a:t>
            </a:r>
            <a:endParaRPr lang="hu-HU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6300192" y="980726"/>
            <a:ext cx="2088232" cy="646331"/>
          </a:xfrm>
          <a:prstGeom prst="rect">
            <a:avLst/>
          </a:prstGeom>
          <a:solidFill>
            <a:schemeClr val="bg2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 smtClean="0">
                <a:solidFill>
                  <a:schemeClr val="accent4">
                    <a:lumMod val="50000"/>
                  </a:schemeClr>
                </a:solidFill>
              </a:rPr>
              <a:t>KEHOP</a:t>
            </a:r>
            <a:endParaRPr lang="hu-HU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3563888" y="2097440"/>
            <a:ext cx="201622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3427794" y="3068960"/>
            <a:ext cx="2872398" cy="432048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6300192" y="3717032"/>
            <a:ext cx="64807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2383678" y="2647344"/>
            <a:ext cx="456458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Iskola, tanműhely felújítások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4231341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493" y="2039816"/>
            <a:ext cx="7004057" cy="3981156"/>
          </a:xfrm>
          <a:prstGeom prst="rect">
            <a:avLst/>
          </a:prstGeom>
        </p:spPr>
      </p:pic>
      <p:sp>
        <p:nvSpPr>
          <p:cNvPr id="14" name="Téglalap 13"/>
          <p:cNvSpPr/>
          <p:nvPr/>
        </p:nvSpPr>
        <p:spPr>
          <a:xfrm>
            <a:off x="0" y="0"/>
            <a:ext cx="9144000" cy="12587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2" name="Szövegdoboz 31"/>
          <p:cNvSpPr txBox="1"/>
          <p:nvPr/>
        </p:nvSpPr>
        <p:spPr>
          <a:xfrm>
            <a:off x="2049148" y="213893"/>
            <a:ext cx="5791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</a:rPr>
              <a:t>III. MÓDSZER FEJLESZTÉSE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1339562" y="980728"/>
            <a:ext cx="2088232" cy="646331"/>
          </a:xfrm>
          <a:prstGeom prst="rect">
            <a:avLst/>
          </a:prstGeom>
          <a:solidFill>
            <a:schemeClr val="bg2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 smtClean="0">
                <a:solidFill>
                  <a:srgbClr val="FF0000"/>
                </a:solidFill>
              </a:rPr>
              <a:t>EFOP</a:t>
            </a:r>
            <a:endParaRPr lang="hu-HU" sz="3600" b="1" dirty="0">
              <a:solidFill>
                <a:srgbClr val="FF0000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995936" y="980727"/>
            <a:ext cx="2088232" cy="646331"/>
          </a:xfrm>
          <a:prstGeom prst="rect">
            <a:avLst/>
          </a:prstGeom>
          <a:solidFill>
            <a:srgbClr val="FFC0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 smtClean="0">
                <a:solidFill>
                  <a:schemeClr val="accent4">
                    <a:lumMod val="50000"/>
                  </a:schemeClr>
                </a:solidFill>
              </a:rPr>
              <a:t>GINOP</a:t>
            </a:r>
            <a:endParaRPr lang="hu-HU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1691680" y="2780928"/>
            <a:ext cx="5328592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Pályaorientációs fejlesztések</a:t>
            </a:r>
            <a:endParaRPr lang="hu-HU" sz="2000" b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2267744" y="3356992"/>
            <a:ext cx="5472608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fontAlgn="ctr"/>
            <a:r>
              <a:rPr lang="hu-H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Duális szakképzés minőségének fejlesztése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1013643" y="2204864"/>
            <a:ext cx="6120680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sz="2000" dirty="0"/>
              <a:t>D</a:t>
            </a:r>
            <a:r>
              <a:rPr lang="hu-HU" sz="2000" dirty="0" smtClean="0"/>
              <a:t>igitális </a:t>
            </a:r>
            <a:r>
              <a:rPr lang="hu-HU" sz="2000" dirty="0"/>
              <a:t>tananyag-fejlesztési módszertan kialakítása</a:t>
            </a:r>
          </a:p>
        </p:txBody>
      </p:sp>
    </p:spTree>
    <p:extLst>
      <p:ext uri="{BB962C8B-B14F-4D97-AF65-F5344CB8AC3E}">
        <p14:creationId xmlns:p14="http://schemas.microsoft.com/office/powerpoint/2010/main" val="94672820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496" y="2063058"/>
            <a:ext cx="7059675" cy="4157460"/>
          </a:xfrm>
          <a:prstGeom prst="rect">
            <a:avLst/>
          </a:prstGeom>
        </p:spPr>
      </p:pic>
      <p:sp>
        <p:nvSpPr>
          <p:cNvPr id="12" name="Téglalap 11"/>
          <p:cNvSpPr/>
          <p:nvPr/>
        </p:nvSpPr>
        <p:spPr>
          <a:xfrm>
            <a:off x="0" y="0"/>
            <a:ext cx="9144000" cy="12587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Téglalap 22"/>
          <p:cNvSpPr/>
          <p:nvPr/>
        </p:nvSpPr>
        <p:spPr>
          <a:xfrm>
            <a:off x="1632187" y="213893"/>
            <a:ext cx="5591594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hu-HU" sz="3200" b="1" dirty="0">
                <a:ln w="6600">
                  <a:solidFill>
                    <a:schemeClr val="accent2"/>
                  </a:solidFill>
                  <a:prstDash val="solid"/>
                </a:ln>
              </a:rPr>
              <a:t>II. TARTALOM FEJLESZTÉS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1339562" y="980728"/>
            <a:ext cx="2088232" cy="646331"/>
          </a:xfrm>
          <a:prstGeom prst="rect">
            <a:avLst/>
          </a:prstGeom>
          <a:solidFill>
            <a:schemeClr val="bg2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 smtClean="0">
                <a:solidFill>
                  <a:srgbClr val="FF0000"/>
                </a:solidFill>
              </a:rPr>
              <a:t>EFOP</a:t>
            </a:r>
            <a:endParaRPr lang="hu-HU" sz="3600" b="1" dirty="0">
              <a:solidFill>
                <a:srgbClr val="FF0000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995936" y="980727"/>
            <a:ext cx="2088232" cy="646331"/>
          </a:xfrm>
          <a:prstGeom prst="rect">
            <a:avLst/>
          </a:prstGeom>
          <a:solidFill>
            <a:srgbClr val="FFC0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 smtClean="0">
                <a:solidFill>
                  <a:schemeClr val="accent4">
                    <a:lumMod val="50000"/>
                  </a:schemeClr>
                </a:solidFill>
              </a:rPr>
              <a:t>GINOP</a:t>
            </a:r>
            <a:endParaRPr lang="hu-HU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547664" y="2132856"/>
            <a:ext cx="5256584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fontAlgn="ctr"/>
            <a:r>
              <a:rPr lang="hu-H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Vizsgarendszer és </a:t>
            </a:r>
            <a:r>
              <a:rPr lang="hu-H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validációs</a:t>
            </a:r>
            <a:r>
              <a:rPr lang="hu-H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rendszer fejlesztése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1547664" y="2780928"/>
            <a:ext cx="5760640" cy="461665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hu-HU" sz="2400" dirty="0"/>
          </a:p>
        </p:txBody>
      </p:sp>
      <p:sp>
        <p:nvSpPr>
          <p:cNvPr id="9" name="Szövegdoboz 8"/>
          <p:cNvSpPr txBox="1"/>
          <p:nvPr/>
        </p:nvSpPr>
        <p:spPr>
          <a:xfrm>
            <a:off x="2051720" y="3375771"/>
            <a:ext cx="5760640" cy="461665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128849200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Kép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562" y="1928357"/>
            <a:ext cx="6816182" cy="4064479"/>
          </a:xfrm>
          <a:prstGeom prst="rect">
            <a:avLst/>
          </a:prstGeom>
        </p:spPr>
      </p:pic>
      <p:sp>
        <p:nvSpPr>
          <p:cNvPr id="20" name="Téglalap 19"/>
          <p:cNvSpPr/>
          <p:nvPr/>
        </p:nvSpPr>
        <p:spPr>
          <a:xfrm>
            <a:off x="0" y="0"/>
            <a:ext cx="9144000" cy="12587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 Felnőttképzés</a:t>
            </a:r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3703537" y="980727"/>
            <a:ext cx="2088232" cy="646331"/>
          </a:xfrm>
          <a:prstGeom prst="rect">
            <a:avLst/>
          </a:prstGeom>
          <a:solidFill>
            <a:srgbClr val="FFC0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 smtClean="0">
                <a:solidFill>
                  <a:schemeClr val="accent4">
                    <a:lumMod val="50000"/>
                  </a:schemeClr>
                </a:solidFill>
              </a:rPr>
              <a:t>GINOP</a:t>
            </a:r>
            <a:endParaRPr lang="hu-HU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979712" y="2016780"/>
            <a:ext cx="4104456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Alacsony képzettségűek képzése</a:t>
            </a:r>
            <a:endParaRPr lang="hu-HU" sz="20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2483768" y="3109413"/>
            <a:ext cx="4896544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Digitális szakadék csökkentése 16-65 év</a:t>
            </a:r>
            <a:endParaRPr lang="hu-HU" sz="2000" dirty="0"/>
          </a:p>
        </p:txBody>
      </p:sp>
      <p:sp>
        <p:nvSpPr>
          <p:cNvPr id="7" name="Szövegdoboz 6"/>
          <p:cNvSpPr txBox="1"/>
          <p:nvPr/>
        </p:nvSpPr>
        <p:spPr>
          <a:xfrm>
            <a:off x="2687304" y="3588515"/>
            <a:ext cx="5339402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Felnőttek kompetencia mérése PIAAC</a:t>
            </a:r>
            <a:endParaRPr lang="hu-HU" sz="2000" dirty="0"/>
          </a:p>
        </p:txBody>
      </p:sp>
      <p:sp>
        <p:nvSpPr>
          <p:cNvPr id="8" name="Szövegdoboz 7"/>
          <p:cNvSpPr txBox="1"/>
          <p:nvPr/>
        </p:nvSpPr>
        <p:spPr>
          <a:xfrm>
            <a:off x="4499992" y="4725144"/>
            <a:ext cx="2304256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Felnőttképzés</a:t>
            </a:r>
            <a:endParaRPr lang="hu-HU" sz="2400" dirty="0"/>
          </a:p>
        </p:txBody>
      </p:sp>
      <p:sp>
        <p:nvSpPr>
          <p:cNvPr id="9" name="Szövegdoboz 8"/>
          <p:cNvSpPr txBox="1"/>
          <p:nvPr/>
        </p:nvSpPr>
        <p:spPr>
          <a:xfrm>
            <a:off x="2123728" y="2564904"/>
            <a:ext cx="4568141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000" dirty="0" smtClean="0"/>
              <a:t>Saját munkavállalók képzése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37569258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47989" y="82906"/>
            <a:ext cx="8228467" cy="864096"/>
          </a:xfrm>
        </p:spPr>
        <p:txBody>
          <a:bodyPr>
            <a:normAutofit/>
          </a:bodyPr>
          <a:lstStyle/>
          <a:p>
            <a:pPr algn="ctr"/>
            <a:r>
              <a:rPr lang="hu-HU" dirty="0" smtClean="0"/>
              <a:t>Jelenleg futó projektek</a:t>
            </a:r>
            <a:endParaRPr lang="hu-HU" dirty="0"/>
          </a:p>
        </p:txBody>
      </p:sp>
      <p:graphicFrame>
        <p:nvGraphicFramePr>
          <p:cNvPr id="9" name="Tábláza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431737"/>
              </p:ext>
            </p:extLst>
          </p:nvPr>
        </p:nvGraphicFramePr>
        <p:xfrm>
          <a:off x="-36511" y="1268760"/>
          <a:ext cx="9217023" cy="5844218"/>
        </p:xfrm>
        <a:graphic>
          <a:graphicData uri="http://schemas.openxmlformats.org/drawingml/2006/table">
            <a:tbl>
              <a:tblPr/>
              <a:tblGrid>
                <a:gridCol w="3780204">
                  <a:extLst>
                    <a:ext uri="{9D8B030D-6E8A-4147-A177-3AD203B41FA5}">
                      <a16:colId xmlns:a16="http://schemas.microsoft.com/office/drawing/2014/main" xmlns="" val="2246416760"/>
                    </a:ext>
                  </a:extLst>
                </a:gridCol>
                <a:gridCol w="3743691"/>
                <a:gridCol w="44450">
                  <a:extLst>
                    <a:ext uri="{9D8B030D-6E8A-4147-A177-3AD203B41FA5}">
                      <a16:colId xmlns:a16="http://schemas.microsoft.com/office/drawing/2014/main" xmlns="" val="1988252740"/>
                    </a:ext>
                  </a:extLst>
                </a:gridCol>
                <a:gridCol w="1648678">
                  <a:extLst>
                    <a:ext uri="{9D8B030D-6E8A-4147-A177-3AD203B41FA5}">
                      <a16:colId xmlns:a16="http://schemas.microsoft.com/office/drawing/2014/main" xmlns="" val="4048493446"/>
                    </a:ext>
                  </a:extLst>
                </a:gridCol>
              </a:tblGrid>
              <a:tr h="354037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Projekt</a:t>
                      </a:r>
                      <a:endParaRPr lang="hu-H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5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Megvalósító</a:t>
                      </a:r>
                      <a:endParaRPr lang="hu-H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Támogatás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4819301"/>
                  </a:ext>
                </a:extLst>
              </a:tr>
              <a:tr h="143817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0" cap="all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GINOP-6.1.1-15/2015-00001</a:t>
                      </a:r>
                      <a:br>
                        <a:rPr lang="hu-HU" sz="1800" b="0" cap="all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</a:br>
                      <a:r>
                        <a:rPr lang="hu-HU" sz="1800" b="0" cap="all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Alacsony képzettségűek és közfoglalkoztatottak képzése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5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NSZFH (konzorciumvezető)</a:t>
                      </a:r>
                      <a:br>
                        <a:rPr lang="hu-H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hu-H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Belügyminisztérium</a:t>
                      </a:r>
                      <a:br>
                        <a:rPr lang="hu-H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hu-H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konvergencia régiók kormányhivatalai</a:t>
                      </a:r>
                    </a:p>
                    <a:p>
                      <a:pPr algn="l" fontAlgn="ctr"/>
                      <a:r>
                        <a:rPr lang="hu-H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Nemzetgazdasági Minisztérium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800" b="1" cap="all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milliárd Ft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102226"/>
                  </a:ext>
                </a:extLst>
              </a:tr>
              <a:tr h="1507020">
                <a:tc>
                  <a:txBody>
                    <a:bodyPr/>
                    <a:lstStyle/>
                    <a:p>
                      <a:pPr algn="l" fontAlgn="ctr"/>
                      <a:r>
                        <a:rPr lang="hu-HU" b="1" dirty="0" smtClean="0">
                          <a:solidFill>
                            <a:schemeClr val="bg1"/>
                          </a:solidFill>
                        </a:rPr>
                        <a:t>GINOP-6.1.2-15/2015-00001</a:t>
                      </a:r>
                      <a:br>
                        <a:rPr lang="hu-HU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hu-HU" b="1" dirty="0" smtClean="0">
                          <a:solidFill>
                            <a:schemeClr val="bg1"/>
                          </a:solidFill>
                        </a:rPr>
                        <a:t>Digitális szakadék csökkentése</a:t>
                      </a:r>
                      <a:endParaRPr lang="hu-H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5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NSZFH (konzorciumvezető)</a:t>
                      </a:r>
                      <a:b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KIFÜ</a:t>
                      </a:r>
                    </a:p>
                    <a:p>
                      <a:pPr algn="l" fontAlgn="ctr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Nemzetgazdasági Minisztérium</a:t>
                      </a:r>
                    </a:p>
                    <a:p>
                      <a:pPr algn="ctr" fontAlgn="ctr"/>
                      <a:endParaRPr lang="hu-H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22,9 milliárd Ft</a:t>
                      </a:r>
                    </a:p>
                    <a:p>
                      <a:pPr algn="l" fontAlgn="ctr"/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92863157"/>
                  </a:ext>
                </a:extLst>
              </a:tr>
              <a:tr h="1438178"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0" dirty="0" smtClean="0">
                          <a:solidFill>
                            <a:schemeClr val="bg1"/>
                          </a:solidFill>
                        </a:rPr>
                        <a:t>GINOP-6.2.1-VEKOP-15-2015-00001</a:t>
                      </a:r>
                      <a:br>
                        <a:rPr lang="hu-HU" sz="1800" b="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hu-HU" sz="1800" b="0" dirty="0" smtClean="0">
                          <a:solidFill>
                            <a:schemeClr val="bg1"/>
                          </a:solidFill>
                        </a:rPr>
                        <a:t>Részvétel az OECD Felnőttek Képesség- és Kompetenciamérése programjában (PIAAC)</a:t>
                      </a:r>
                      <a:endParaRPr lang="hu-HU" sz="18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5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NSZFH (konzorciumvezető)</a:t>
                      </a:r>
                      <a:b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Központi Statisztikai Hivatal</a:t>
                      </a:r>
                    </a:p>
                    <a:p>
                      <a:pPr algn="l" fontAlgn="ctr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Nemzetgazdasági Minisztérium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</a:t>
                      </a:r>
                      <a:r>
                        <a:rPr lang="hu-H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milliárd Ft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8377042"/>
                  </a:ext>
                </a:extLst>
              </a:tr>
              <a:tr h="708072">
                <a:tc>
                  <a:txBody>
                    <a:bodyPr/>
                    <a:lstStyle/>
                    <a:p>
                      <a:pPr algn="l" fontAlgn="ctr"/>
                      <a:r>
                        <a:rPr lang="hu-HU" dirty="0" smtClean="0">
                          <a:solidFill>
                            <a:schemeClr val="bg1"/>
                          </a:solidFill>
                        </a:rPr>
                        <a:t>GINOP-6.2.2-VEKOP-15-2016-00001</a:t>
                      </a:r>
                      <a:br>
                        <a:rPr lang="hu-HU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hu-HU" dirty="0" smtClean="0">
                          <a:solidFill>
                            <a:schemeClr val="bg1"/>
                          </a:solidFill>
                        </a:rPr>
                        <a:t>A szakképzést végzettség nélkül elhagyók számának csökkentése</a:t>
                      </a:r>
                      <a:endParaRPr lang="hu-H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5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NSZFH (konzorciumvezető)</a:t>
                      </a:r>
                      <a:b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Nemzetgazdasági Minisztérium</a:t>
                      </a:r>
                    </a:p>
                    <a:p>
                      <a:pPr algn="l" fontAlgn="ctr"/>
                      <a:endParaRPr lang="hu-H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 milliárd Ft</a:t>
                      </a:r>
                    </a:p>
                    <a:p>
                      <a:pPr algn="l" fontAlgn="ctr"/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4388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59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47989" y="82906"/>
            <a:ext cx="8228467" cy="864096"/>
          </a:xfrm>
        </p:spPr>
        <p:txBody>
          <a:bodyPr>
            <a:normAutofit/>
          </a:bodyPr>
          <a:lstStyle/>
          <a:p>
            <a:pPr algn="ctr"/>
            <a:r>
              <a:rPr lang="hu-HU" dirty="0" smtClean="0"/>
              <a:t>Jövőben futó projektek</a:t>
            </a:r>
            <a:endParaRPr lang="hu-HU" dirty="0"/>
          </a:p>
        </p:txBody>
      </p:sp>
      <p:graphicFrame>
        <p:nvGraphicFramePr>
          <p:cNvPr id="9" name="Tábláza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029417"/>
              </p:ext>
            </p:extLst>
          </p:nvPr>
        </p:nvGraphicFramePr>
        <p:xfrm>
          <a:off x="-36511" y="836712"/>
          <a:ext cx="9217023" cy="5971738"/>
        </p:xfrm>
        <a:graphic>
          <a:graphicData uri="http://schemas.openxmlformats.org/drawingml/2006/table">
            <a:tbl>
              <a:tblPr/>
              <a:tblGrid>
                <a:gridCol w="3780204">
                  <a:extLst>
                    <a:ext uri="{9D8B030D-6E8A-4147-A177-3AD203B41FA5}">
                      <a16:colId xmlns:a16="http://schemas.microsoft.com/office/drawing/2014/main" xmlns="" val="2246416760"/>
                    </a:ext>
                  </a:extLst>
                </a:gridCol>
                <a:gridCol w="3743691"/>
                <a:gridCol w="44450">
                  <a:extLst>
                    <a:ext uri="{9D8B030D-6E8A-4147-A177-3AD203B41FA5}">
                      <a16:colId xmlns:a16="http://schemas.microsoft.com/office/drawing/2014/main" xmlns="" val="1988252740"/>
                    </a:ext>
                  </a:extLst>
                </a:gridCol>
                <a:gridCol w="1648678">
                  <a:extLst>
                    <a:ext uri="{9D8B030D-6E8A-4147-A177-3AD203B41FA5}">
                      <a16:colId xmlns:a16="http://schemas.microsoft.com/office/drawing/2014/main" xmlns="" val="4048493446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Projekt</a:t>
                      </a:r>
                      <a:endParaRPr lang="hu-H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5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Megvalósító</a:t>
                      </a:r>
                      <a:endParaRPr lang="hu-H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Támogatás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4819301"/>
                  </a:ext>
                </a:extLst>
              </a:tr>
              <a:tr h="143817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dirty="0" smtClean="0">
                          <a:solidFill>
                            <a:schemeClr val="bg1"/>
                          </a:solidFill>
                        </a:rPr>
                        <a:t>GINOP-6.1.7-17 (előkészítés alatt)</a:t>
                      </a:r>
                      <a:br>
                        <a:rPr lang="hu-HU" sz="180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hu-HU" sz="1800" dirty="0" smtClean="0">
                          <a:solidFill>
                            <a:schemeClr val="bg1"/>
                          </a:solidFill>
                        </a:rPr>
                        <a:t>Munkahelyi képzések támogatása mikro-, kis- és középvállalatok és nagyvállalatok  munkavállalói számára indított képzések szakmai támogató programja</a:t>
                      </a:r>
                      <a:endParaRPr lang="hu-HU" sz="1800" b="0" cap="all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5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NSZFH (konzorciumvezető)</a:t>
                      </a:r>
                      <a:b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Nemzetgazdasági Minisztérium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800" b="1" cap="all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milliárd Ft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102226"/>
                  </a:ext>
                </a:extLst>
              </a:tr>
              <a:tr h="1080859">
                <a:tc>
                  <a:txBody>
                    <a:bodyPr/>
                    <a:lstStyle/>
                    <a:p>
                      <a:r>
                        <a:rPr lang="hu-H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GINOP-6.1.3 – Idegen nyelvi készségek fejlesztése (VEKOP-8.5.1) </a:t>
                      </a:r>
                      <a:endParaRPr lang="hu-HU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5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NSZFH (közreműködő)</a:t>
                      </a:r>
                      <a:b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Szakképzési Centrumok</a:t>
                      </a:r>
                    </a:p>
                    <a:p>
                      <a:pPr algn="ctr" fontAlgn="ctr"/>
                      <a:endParaRPr lang="hu-H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10,28 milliárd Ft</a:t>
                      </a:r>
                    </a:p>
                    <a:p>
                      <a:pPr algn="l" fontAlgn="ctr"/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92863157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r>
                        <a:rPr lang="hu-H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GINOP-6.2.3 - A szakképzési intézményrendszer átfogó fejlesztése (VEKOP 8.6.3)</a:t>
                      </a:r>
                      <a:endParaRPr lang="hu-HU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5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Szakképzési Centrumok</a:t>
                      </a:r>
                    </a:p>
                    <a:p>
                      <a:pPr algn="l" fontAlgn="ctr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FM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17,14 milliárd Ft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8377042"/>
                  </a:ext>
                </a:extLst>
              </a:tr>
              <a:tr h="708072">
                <a:tc>
                  <a:txBody>
                    <a:bodyPr/>
                    <a:lstStyle/>
                    <a:p>
                      <a:r>
                        <a:rPr lang="hu-H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GINOP-6.2.4 – A 21. századi szakképzés és felnőttképzés minőségének, tartalmának fejlesztése</a:t>
                      </a:r>
                      <a:endParaRPr lang="hu-HU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5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NSZFH (konzorciumvezető)</a:t>
                      </a:r>
                      <a:b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Nemzetgazdasági Minisztérium</a:t>
                      </a:r>
                    </a:p>
                    <a:p>
                      <a:pPr algn="l" fontAlgn="ctr"/>
                      <a:endParaRPr lang="hu-H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milliárd Ft</a:t>
                      </a:r>
                    </a:p>
                    <a:p>
                      <a:pPr algn="l" fontAlgn="ctr"/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4388929"/>
                  </a:ext>
                </a:extLst>
              </a:tr>
              <a:tr h="708072">
                <a:tc>
                  <a:txBody>
                    <a:bodyPr/>
                    <a:lstStyle/>
                    <a:p>
                      <a:r>
                        <a:rPr lang="hu-HU" sz="18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GINOP-6.2.5 – Helyi felnőttképzési hálózatok és képzési együttműködések létrehozása</a:t>
                      </a:r>
                      <a:endParaRPr lang="hu-HU" sz="1800" b="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5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Szakképzési Centrumok</a:t>
                      </a:r>
                    </a:p>
                    <a:p>
                      <a:pPr algn="l" fontAlgn="ctr"/>
                      <a:endParaRPr lang="hu-H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</a:t>
                      </a:r>
                      <a:r>
                        <a:rPr lang="hu-H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milliárd Ft</a:t>
                      </a:r>
                    </a:p>
                    <a:p>
                      <a:pPr algn="l" fontAlgn="ctr"/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68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47989" y="82906"/>
            <a:ext cx="8228467" cy="864096"/>
          </a:xfrm>
        </p:spPr>
        <p:txBody>
          <a:bodyPr>
            <a:normAutofit fontScale="90000"/>
          </a:bodyPr>
          <a:lstStyle/>
          <a:p>
            <a:r>
              <a:rPr lang="hu-HU" dirty="0"/>
              <a:t>GINOP-6.1.1-15/2015-00001</a:t>
            </a:r>
            <a:br>
              <a:rPr lang="hu-HU" dirty="0"/>
            </a:br>
            <a:r>
              <a:rPr lang="hu-HU" dirty="0"/>
              <a:t>Alacsony képzettségűek és közfoglalkoztatottak képzése</a:t>
            </a:r>
          </a:p>
        </p:txBody>
      </p:sp>
      <p:graphicFrame>
        <p:nvGraphicFramePr>
          <p:cNvPr id="9" name="Tábláza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712306"/>
              </p:ext>
            </p:extLst>
          </p:nvPr>
        </p:nvGraphicFramePr>
        <p:xfrm>
          <a:off x="1190372" y="1628800"/>
          <a:ext cx="6743700" cy="4802505"/>
        </p:xfrm>
        <a:graphic>
          <a:graphicData uri="http://schemas.openxmlformats.org/drawingml/2006/table">
            <a:tbl>
              <a:tblPr/>
              <a:tblGrid>
                <a:gridCol w="2362200">
                  <a:extLst>
                    <a:ext uri="{9D8B030D-6E8A-4147-A177-3AD203B41FA5}">
                      <a16:colId xmlns="" xmlns:a16="http://schemas.microsoft.com/office/drawing/2014/main" val="2246416760"/>
                    </a:ext>
                  </a:extLst>
                </a:gridCol>
                <a:gridCol w="304800">
                  <a:extLst>
                    <a:ext uri="{9D8B030D-6E8A-4147-A177-3AD203B41FA5}">
                      <a16:colId xmlns="" xmlns:a16="http://schemas.microsoft.com/office/drawing/2014/main" val="1988252740"/>
                    </a:ext>
                  </a:extLst>
                </a:gridCol>
                <a:gridCol w="4076700">
                  <a:extLst>
                    <a:ext uri="{9D8B030D-6E8A-4147-A177-3AD203B41FA5}">
                      <a16:colId xmlns="" xmlns:a16="http://schemas.microsoft.com/office/drawing/2014/main" val="4048493446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Időtartam: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5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2015.11.01-2018.12.31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44819301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Támogatási összeg: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5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milliárd Ft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0102226"/>
                  </a:ext>
                </a:extLst>
              </a:tr>
              <a:tr h="885825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Konzorciumi tagok: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5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NSZFH (konzorciumvezető)</a:t>
                      </a:r>
                      <a:br>
                        <a:rPr lang="hu-H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hu-H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Belügyminisztérium</a:t>
                      </a:r>
                      <a:br>
                        <a:rPr lang="hu-H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hu-H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konvergencia régiók </a:t>
                      </a:r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kormányhivatalai</a:t>
                      </a:r>
                    </a:p>
                    <a:p>
                      <a:pPr algn="l" fontAlgn="ctr"/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Nemzetgazdasági Minisztérium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92863157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Tevékenységek: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5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Közfoglalkoztatottak és munkaviszonyban állók képzésének támogatása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4837704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Előrehaladás:</a:t>
                      </a:r>
                      <a:endParaRPr lang="hu-HU" sz="2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45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Képzésbe vontak</a:t>
                      </a:r>
                      <a:r>
                        <a:rPr lang="hu-HU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száma: 46 865 fő (55,1%)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4388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748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1412776"/>
            <a:ext cx="4419600" cy="1440160"/>
          </a:xfrm>
        </p:spPr>
        <p:txBody>
          <a:bodyPr/>
          <a:lstStyle/>
          <a:p>
            <a:r>
              <a:rPr lang="hu-HU" dirty="0" smtClean="0"/>
              <a:t>KÖSZÖNÖM </a:t>
            </a:r>
            <a:br>
              <a:rPr lang="hu-HU" dirty="0" smtClean="0"/>
            </a:br>
            <a:r>
              <a:rPr lang="hu-HU" dirty="0" smtClean="0"/>
              <a:t>A FIGYELMET!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6552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GYE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</TotalTime>
  <Words>705</Words>
  <Application>Microsoft Office PowerPoint</Application>
  <PresentationFormat>Diavetítés a képernyőre (4:3 oldalarány)</PresentationFormat>
  <Paragraphs>134</Paragraphs>
  <Slides>10</Slides>
  <Notes>6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1" baseType="lpstr">
      <vt:lpstr>Office-téma</vt:lpstr>
      <vt:lpstr>A Nemzeti Szakképzési és Felnőttképzési Hivatal szerepe a GINOP 6. prioritásába tartozó projektek megvalósításában       </vt:lpstr>
      <vt:lpstr>Az oktatással szembeni elvárások</vt:lpstr>
      <vt:lpstr>PowerPoint bemutató</vt:lpstr>
      <vt:lpstr>PowerPoint bemutató</vt:lpstr>
      <vt:lpstr>PowerPoint bemutató</vt:lpstr>
      <vt:lpstr>PowerPoint bemutató</vt:lpstr>
      <vt:lpstr>Jelenleg futó projektek</vt:lpstr>
      <vt:lpstr>Jövőben futó projektek</vt:lpstr>
      <vt:lpstr>GINOP-6.1.1-15/2015-00001 Alacsony képzettségűek és közfoglalkoztatottak képzése</vt:lpstr>
      <vt:lpstr>KÖSZÖNÖM  A FIGYELMET!</vt:lpstr>
    </vt:vector>
  </TitlesOfParts>
  <Company>novak.adam@gmail.com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Asdfsdafa dsfasd asdf</dc:title>
  <dc:creator>Ádám Novák</dc:creator>
  <cp:lastModifiedBy>Pölöskei Gáborné</cp:lastModifiedBy>
  <cp:revision>57</cp:revision>
  <dcterms:created xsi:type="dcterms:W3CDTF">2014-03-03T11:13:53Z</dcterms:created>
  <dcterms:modified xsi:type="dcterms:W3CDTF">2017-05-09T19:48:18Z</dcterms:modified>
</cp:coreProperties>
</file>