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6" r:id="rId3"/>
    <p:sldMasterId id="2147483683" r:id="rId4"/>
    <p:sldMasterId id="2147483697" r:id="rId5"/>
  </p:sldMasterIdLst>
  <p:notesMasterIdLst>
    <p:notesMasterId r:id="rId35"/>
  </p:notesMasterIdLst>
  <p:sldIdLst>
    <p:sldId id="257" r:id="rId6"/>
    <p:sldId id="260" r:id="rId7"/>
    <p:sldId id="261" r:id="rId8"/>
    <p:sldId id="286" r:id="rId9"/>
    <p:sldId id="263" r:id="rId10"/>
    <p:sldId id="275" r:id="rId11"/>
    <p:sldId id="282" r:id="rId12"/>
    <p:sldId id="283" r:id="rId13"/>
    <p:sldId id="284" r:id="rId14"/>
    <p:sldId id="285" r:id="rId15"/>
    <p:sldId id="258" r:id="rId16"/>
    <p:sldId id="276" r:id="rId17"/>
    <p:sldId id="277" r:id="rId18"/>
    <p:sldId id="278" r:id="rId19"/>
    <p:sldId id="259" r:id="rId20"/>
    <p:sldId id="279" r:id="rId21"/>
    <p:sldId id="280" r:id="rId22"/>
    <p:sldId id="287" r:id="rId23"/>
    <p:sldId id="273" r:id="rId24"/>
    <p:sldId id="269" r:id="rId25"/>
    <p:sldId id="270" r:id="rId26"/>
    <p:sldId id="272" r:id="rId27"/>
    <p:sldId id="264" r:id="rId28"/>
    <p:sldId id="265" r:id="rId29"/>
    <p:sldId id="271" r:id="rId30"/>
    <p:sldId id="266" r:id="rId31"/>
    <p:sldId id="267" r:id="rId32"/>
    <p:sldId id="288" r:id="rId33"/>
    <p:sldId id="281" r:id="rId3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25" autoAdjust="0"/>
    <p:restoredTop sz="58983" autoAdjust="0"/>
  </p:normalViewPr>
  <p:slideViewPr>
    <p:cSldViewPr>
      <p:cViewPr>
        <p:scale>
          <a:sx n="60" d="100"/>
          <a:sy n="60" d="100"/>
        </p:scale>
        <p:origin x="-3084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0F012-B6DE-4BF4-968A-A4AD3EDA5F14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hu-HU"/>
        </a:p>
      </dgm:t>
    </dgm:pt>
    <dgm:pt modelId="{557C77ED-7205-4D53-9623-CF2977A714A4}">
      <dgm:prSet phldrT="[Szöveg]" custT="1"/>
      <dgm:spPr/>
      <dgm:t>
        <a:bodyPr/>
        <a:lstStyle/>
        <a:p>
          <a:r>
            <a: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Földrajz</a:t>
          </a:r>
          <a:endParaRPr lang="hu-H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CDD8DC-9B72-467D-B5A7-03F0686E8A21}" type="parTrans" cxnId="{52181490-253D-442D-8766-A56BC27F26F4}">
      <dgm:prSet/>
      <dgm:spPr/>
      <dgm:t>
        <a:bodyPr/>
        <a:lstStyle/>
        <a:p>
          <a:endParaRPr lang="hu-HU"/>
        </a:p>
      </dgm:t>
    </dgm:pt>
    <dgm:pt modelId="{3BCE2D59-2AD6-4EB7-9DF2-AC27BD81AFA0}" type="sibTrans" cxnId="{52181490-253D-442D-8766-A56BC27F26F4}">
      <dgm:prSet/>
      <dgm:spPr/>
      <dgm:t>
        <a:bodyPr/>
        <a:lstStyle/>
        <a:p>
          <a:endParaRPr lang="hu-HU"/>
        </a:p>
      </dgm:t>
    </dgm:pt>
    <dgm:pt modelId="{F0A2CC6F-0DF8-4F64-8D42-8E7582C77B6B}">
      <dgm:prSet phldrT="[Szöveg]" custT="1"/>
      <dgm:spPr/>
      <dgm:t>
        <a:bodyPr/>
        <a:lstStyle/>
        <a:p>
          <a:r>
            <a: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Fizika </a:t>
          </a:r>
          <a:endParaRPr lang="hu-H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DA3B85-6AB7-41A2-8955-EE94B865B3EE}" type="parTrans" cxnId="{7F1717C3-8724-449E-B47B-CE0E6521139D}">
      <dgm:prSet/>
      <dgm:spPr/>
      <dgm:t>
        <a:bodyPr/>
        <a:lstStyle/>
        <a:p>
          <a:endParaRPr lang="hu-HU"/>
        </a:p>
      </dgm:t>
    </dgm:pt>
    <dgm:pt modelId="{E1A700BF-A0FF-440B-A461-066BFE7849AF}" type="sibTrans" cxnId="{7F1717C3-8724-449E-B47B-CE0E6521139D}">
      <dgm:prSet/>
      <dgm:spPr/>
      <dgm:t>
        <a:bodyPr/>
        <a:lstStyle/>
        <a:p>
          <a:endParaRPr lang="hu-HU"/>
        </a:p>
      </dgm:t>
    </dgm:pt>
    <dgm:pt modelId="{FB8180BB-0EC1-4C54-9DB9-B578A410ED59}">
      <dgm:prSet phldrT="[Szöveg]" custT="1"/>
      <dgm:spPr/>
      <dgm:t>
        <a:bodyPr/>
        <a:lstStyle/>
        <a:p>
          <a:r>
            <a: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Biológia</a:t>
          </a:r>
          <a:endParaRPr lang="hu-H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9EADEE-B20C-4FE8-9048-8C94425F6DDE}" type="parTrans" cxnId="{AF206F8B-9B2E-42D9-AC4E-AA1F3C1B41A4}">
      <dgm:prSet/>
      <dgm:spPr/>
      <dgm:t>
        <a:bodyPr/>
        <a:lstStyle/>
        <a:p>
          <a:endParaRPr lang="hu-HU"/>
        </a:p>
      </dgm:t>
    </dgm:pt>
    <dgm:pt modelId="{38368B4C-2F2F-4C8F-9FDF-90B9E100A453}" type="sibTrans" cxnId="{AF206F8B-9B2E-42D9-AC4E-AA1F3C1B41A4}">
      <dgm:prSet/>
      <dgm:spPr/>
      <dgm:t>
        <a:bodyPr/>
        <a:lstStyle/>
        <a:p>
          <a:endParaRPr lang="hu-HU"/>
        </a:p>
      </dgm:t>
    </dgm:pt>
    <dgm:pt modelId="{F9F53E6C-939D-4F5F-80A5-BFA4DCA0C150}">
      <dgm:prSet phldrT="[Szöveg]" custT="1"/>
      <dgm:spPr/>
      <dgm:t>
        <a:bodyPr/>
        <a:lstStyle/>
        <a:p>
          <a:r>
            <a: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Kémia</a:t>
          </a:r>
          <a:endParaRPr lang="hu-H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6C99D5-9820-477E-8CF1-4079A64500FC}" type="parTrans" cxnId="{67C6D2B8-1B9D-4927-8D69-69DC6A75C3DF}">
      <dgm:prSet/>
      <dgm:spPr/>
      <dgm:t>
        <a:bodyPr/>
        <a:lstStyle/>
        <a:p>
          <a:endParaRPr lang="hu-HU"/>
        </a:p>
      </dgm:t>
    </dgm:pt>
    <dgm:pt modelId="{A66874DD-AA86-4FDA-8C08-AA86B811486F}" type="sibTrans" cxnId="{67C6D2B8-1B9D-4927-8D69-69DC6A75C3DF}">
      <dgm:prSet/>
      <dgm:spPr/>
      <dgm:t>
        <a:bodyPr/>
        <a:lstStyle/>
        <a:p>
          <a:endParaRPr lang="hu-HU"/>
        </a:p>
      </dgm:t>
    </dgm:pt>
    <dgm:pt modelId="{2BA6D70F-10C6-4773-AE91-D14B499BE1E0}" type="pres">
      <dgm:prSet presAssocID="{0B00F012-B6DE-4BF4-968A-A4AD3EDA5F1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6ED213A1-95FF-4426-87A8-4A46805C1D9B}" type="pres">
      <dgm:prSet presAssocID="{557C77ED-7205-4D53-9623-CF2977A714A4}" presName="circ1" presStyleLbl="vennNode1" presStyleIdx="0" presStyleCnt="4"/>
      <dgm:spPr/>
      <dgm:t>
        <a:bodyPr/>
        <a:lstStyle/>
        <a:p>
          <a:endParaRPr lang="hu-HU"/>
        </a:p>
      </dgm:t>
    </dgm:pt>
    <dgm:pt modelId="{D47B23A8-E130-4C75-BBAE-0DD19FDD9311}" type="pres">
      <dgm:prSet presAssocID="{557C77ED-7205-4D53-9623-CF2977A714A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5FCF1D4-44CD-468C-B755-59930AE02C0A}" type="pres">
      <dgm:prSet presAssocID="{F0A2CC6F-0DF8-4F64-8D42-8E7582C77B6B}" presName="circ2" presStyleLbl="vennNode1" presStyleIdx="1" presStyleCnt="4" custScaleX="108156" custLinFactNeighborX="2553" custLinFactNeighborY="-189"/>
      <dgm:spPr/>
      <dgm:t>
        <a:bodyPr/>
        <a:lstStyle/>
        <a:p>
          <a:endParaRPr lang="hu-HU"/>
        </a:p>
      </dgm:t>
    </dgm:pt>
    <dgm:pt modelId="{A2C795DE-9E37-4879-9532-860BAD4D5BE9}" type="pres">
      <dgm:prSet presAssocID="{F0A2CC6F-0DF8-4F64-8D42-8E7582C77B6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33ABDDA-3784-4C79-9269-F6535D77A673}" type="pres">
      <dgm:prSet presAssocID="{FB8180BB-0EC1-4C54-9DB9-B578A410ED59}" presName="circ3" presStyleLbl="vennNode1" presStyleIdx="2" presStyleCnt="4"/>
      <dgm:spPr/>
      <dgm:t>
        <a:bodyPr/>
        <a:lstStyle/>
        <a:p>
          <a:endParaRPr lang="hu-HU"/>
        </a:p>
      </dgm:t>
    </dgm:pt>
    <dgm:pt modelId="{19F32798-8A2F-4343-857A-BE53AA324302}" type="pres">
      <dgm:prSet presAssocID="{FB8180BB-0EC1-4C54-9DB9-B578A410ED5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A022260-7029-4777-A143-B4F9814C17EB}" type="pres">
      <dgm:prSet presAssocID="{F9F53E6C-939D-4F5F-80A5-BFA4DCA0C150}" presName="circ4" presStyleLbl="vennNode1" presStyleIdx="3" presStyleCnt="4" custScaleX="112977"/>
      <dgm:spPr/>
      <dgm:t>
        <a:bodyPr/>
        <a:lstStyle/>
        <a:p>
          <a:endParaRPr lang="hu-HU"/>
        </a:p>
      </dgm:t>
    </dgm:pt>
    <dgm:pt modelId="{3A7BF895-20A0-4460-A9E7-BC08844522B8}" type="pres">
      <dgm:prSet presAssocID="{F9F53E6C-939D-4F5F-80A5-BFA4DCA0C15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20A3C731-3469-4201-B8F7-E96E8F25CCFF}" type="presOf" srcId="{0B00F012-B6DE-4BF4-968A-A4AD3EDA5F14}" destId="{2BA6D70F-10C6-4773-AE91-D14B499BE1E0}" srcOrd="0" destOrd="0" presId="urn:microsoft.com/office/officeart/2005/8/layout/venn1"/>
    <dgm:cxn modelId="{96373614-4B24-4B85-ABBC-1FCCA81AC9B7}" type="presOf" srcId="{F0A2CC6F-0DF8-4F64-8D42-8E7582C77B6B}" destId="{A2C795DE-9E37-4879-9532-860BAD4D5BE9}" srcOrd="1" destOrd="0" presId="urn:microsoft.com/office/officeart/2005/8/layout/venn1"/>
    <dgm:cxn modelId="{9BB55BE9-1028-4F5F-9638-4D7DD962B9F6}" type="presOf" srcId="{FB8180BB-0EC1-4C54-9DB9-B578A410ED59}" destId="{633ABDDA-3784-4C79-9269-F6535D77A673}" srcOrd="0" destOrd="0" presId="urn:microsoft.com/office/officeart/2005/8/layout/venn1"/>
    <dgm:cxn modelId="{52181490-253D-442D-8766-A56BC27F26F4}" srcId="{0B00F012-B6DE-4BF4-968A-A4AD3EDA5F14}" destId="{557C77ED-7205-4D53-9623-CF2977A714A4}" srcOrd="0" destOrd="0" parTransId="{3DCDD8DC-9B72-467D-B5A7-03F0686E8A21}" sibTransId="{3BCE2D59-2AD6-4EB7-9DF2-AC27BD81AFA0}"/>
    <dgm:cxn modelId="{9227909C-28B6-4BEE-AE84-0312CCD2A95E}" type="presOf" srcId="{F9F53E6C-939D-4F5F-80A5-BFA4DCA0C150}" destId="{BA022260-7029-4777-A143-B4F9814C17EB}" srcOrd="0" destOrd="0" presId="urn:microsoft.com/office/officeart/2005/8/layout/venn1"/>
    <dgm:cxn modelId="{AF206F8B-9B2E-42D9-AC4E-AA1F3C1B41A4}" srcId="{0B00F012-B6DE-4BF4-968A-A4AD3EDA5F14}" destId="{FB8180BB-0EC1-4C54-9DB9-B578A410ED59}" srcOrd="2" destOrd="0" parTransId="{5B9EADEE-B20C-4FE8-9048-8C94425F6DDE}" sibTransId="{38368B4C-2F2F-4C8F-9FDF-90B9E100A453}"/>
    <dgm:cxn modelId="{FB6F1423-3514-4204-BDBB-C0B432C1F6AF}" type="presOf" srcId="{F9F53E6C-939D-4F5F-80A5-BFA4DCA0C150}" destId="{3A7BF895-20A0-4460-A9E7-BC08844522B8}" srcOrd="1" destOrd="0" presId="urn:microsoft.com/office/officeart/2005/8/layout/venn1"/>
    <dgm:cxn modelId="{82715F20-FA2E-44E2-8E8D-91D44CDDAE55}" type="presOf" srcId="{557C77ED-7205-4D53-9623-CF2977A714A4}" destId="{D47B23A8-E130-4C75-BBAE-0DD19FDD9311}" srcOrd="1" destOrd="0" presId="urn:microsoft.com/office/officeart/2005/8/layout/venn1"/>
    <dgm:cxn modelId="{7F4204BD-4B43-4F17-8182-66771DA2BADE}" type="presOf" srcId="{557C77ED-7205-4D53-9623-CF2977A714A4}" destId="{6ED213A1-95FF-4426-87A8-4A46805C1D9B}" srcOrd="0" destOrd="0" presId="urn:microsoft.com/office/officeart/2005/8/layout/venn1"/>
    <dgm:cxn modelId="{67C6D2B8-1B9D-4927-8D69-69DC6A75C3DF}" srcId="{0B00F012-B6DE-4BF4-968A-A4AD3EDA5F14}" destId="{F9F53E6C-939D-4F5F-80A5-BFA4DCA0C150}" srcOrd="3" destOrd="0" parTransId="{0B6C99D5-9820-477E-8CF1-4079A64500FC}" sibTransId="{A66874DD-AA86-4FDA-8C08-AA86B811486F}"/>
    <dgm:cxn modelId="{5625B550-D74C-4D71-B7AD-CE7DBD24014F}" type="presOf" srcId="{FB8180BB-0EC1-4C54-9DB9-B578A410ED59}" destId="{19F32798-8A2F-4343-857A-BE53AA324302}" srcOrd="1" destOrd="0" presId="urn:microsoft.com/office/officeart/2005/8/layout/venn1"/>
    <dgm:cxn modelId="{BD5DC9CE-DBA5-46A0-B4D4-ED06C370C506}" type="presOf" srcId="{F0A2CC6F-0DF8-4F64-8D42-8E7582C77B6B}" destId="{15FCF1D4-44CD-468C-B755-59930AE02C0A}" srcOrd="0" destOrd="0" presId="urn:microsoft.com/office/officeart/2005/8/layout/venn1"/>
    <dgm:cxn modelId="{7F1717C3-8724-449E-B47B-CE0E6521139D}" srcId="{0B00F012-B6DE-4BF4-968A-A4AD3EDA5F14}" destId="{F0A2CC6F-0DF8-4F64-8D42-8E7582C77B6B}" srcOrd="1" destOrd="0" parTransId="{38DA3B85-6AB7-41A2-8955-EE94B865B3EE}" sibTransId="{E1A700BF-A0FF-440B-A461-066BFE7849AF}"/>
    <dgm:cxn modelId="{2B3301FE-AEC8-49CF-B5E9-FAE751CFB7CB}" type="presParOf" srcId="{2BA6D70F-10C6-4773-AE91-D14B499BE1E0}" destId="{6ED213A1-95FF-4426-87A8-4A46805C1D9B}" srcOrd="0" destOrd="0" presId="urn:microsoft.com/office/officeart/2005/8/layout/venn1"/>
    <dgm:cxn modelId="{D30EACA4-C60B-4E32-8948-7BD26141A2FF}" type="presParOf" srcId="{2BA6D70F-10C6-4773-AE91-D14B499BE1E0}" destId="{D47B23A8-E130-4C75-BBAE-0DD19FDD9311}" srcOrd="1" destOrd="0" presId="urn:microsoft.com/office/officeart/2005/8/layout/venn1"/>
    <dgm:cxn modelId="{6F0C5740-B4BA-459C-9839-31D27A136454}" type="presParOf" srcId="{2BA6D70F-10C6-4773-AE91-D14B499BE1E0}" destId="{15FCF1D4-44CD-468C-B755-59930AE02C0A}" srcOrd="2" destOrd="0" presId="urn:microsoft.com/office/officeart/2005/8/layout/venn1"/>
    <dgm:cxn modelId="{236D3FC8-F3DF-43A1-8205-B569DFF3B2AB}" type="presParOf" srcId="{2BA6D70F-10C6-4773-AE91-D14B499BE1E0}" destId="{A2C795DE-9E37-4879-9532-860BAD4D5BE9}" srcOrd="3" destOrd="0" presId="urn:microsoft.com/office/officeart/2005/8/layout/venn1"/>
    <dgm:cxn modelId="{11F13A38-8968-472D-9ED1-BD79630B3610}" type="presParOf" srcId="{2BA6D70F-10C6-4773-AE91-D14B499BE1E0}" destId="{633ABDDA-3784-4C79-9269-F6535D77A673}" srcOrd="4" destOrd="0" presId="urn:microsoft.com/office/officeart/2005/8/layout/venn1"/>
    <dgm:cxn modelId="{14CAF6A8-2311-4BD1-87A7-F5E0D7452A1E}" type="presParOf" srcId="{2BA6D70F-10C6-4773-AE91-D14B499BE1E0}" destId="{19F32798-8A2F-4343-857A-BE53AA324302}" srcOrd="5" destOrd="0" presId="urn:microsoft.com/office/officeart/2005/8/layout/venn1"/>
    <dgm:cxn modelId="{E04928EC-E81F-4C74-8D4D-09C68A65AF39}" type="presParOf" srcId="{2BA6D70F-10C6-4773-AE91-D14B499BE1E0}" destId="{BA022260-7029-4777-A143-B4F9814C17EB}" srcOrd="6" destOrd="0" presId="urn:microsoft.com/office/officeart/2005/8/layout/venn1"/>
    <dgm:cxn modelId="{85DCCDC9-9E5E-4369-8D7C-367D4FBBB6AD}" type="presParOf" srcId="{2BA6D70F-10C6-4773-AE91-D14B499BE1E0}" destId="{3A7BF895-20A0-4460-A9E7-BC08844522B8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213A1-95FF-4426-87A8-4A46805C1D9B}">
      <dsp:nvSpPr>
        <dsp:cNvPr id="0" name=""/>
        <dsp:cNvSpPr/>
      </dsp:nvSpPr>
      <dsp:spPr>
        <a:xfrm>
          <a:off x="2104358" y="36724"/>
          <a:ext cx="1909652" cy="19096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Földrajz</a:t>
          </a:r>
          <a:endParaRPr lang="hu-H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24702" y="293792"/>
        <a:ext cx="1468963" cy="605947"/>
      </dsp:txXfrm>
    </dsp:sp>
    <dsp:sp modelId="{15FCF1D4-44CD-468C-B755-59930AE02C0A}">
      <dsp:nvSpPr>
        <dsp:cNvPr id="0" name=""/>
        <dsp:cNvSpPr/>
      </dsp:nvSpPr>
      <dsp:spPr>
        <a:xfrm>
          <a:off x="2919889" y="877768"/>
          <a:ext cx="2065403" cy="19096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Fizika </a:t>
          </a:r>
          <a:endParaRPr lang="hu-H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2029" y="1098113"/>
        <a:ext cx="794385" cy="1468963"/>
      </dsp:txXfrm>
    </dsp:sp>
    <dsp:sp modelId="{633ABDDA-3784-4C79-9269-F6535D77A673}">
      <dsp:nvSpPr>
        <dsp:cNvPr id="0" name=""/>
        <dsp:cNvSpPr/>
      </dsp:nvSpPr>
      <dsp:spPr>
        <a:xfrm>
          <a:off x="2104358" y="1726031"/>
          <a:ext cx="1909652" cy="19096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Biológia</a:t>
          </a:r>
          <a:endParaRPr lang="hu-H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24702" y="2772668"/>
        <a:ext cx="1468963" cy="605947"/>
      </dsp:txXfrm>
    </dsp:sp>
    <dsp:sp modelId="{BA022260-7029-4777-A143-B4F9814C17EB}">
      <dsp:nvSpPr>
        <dsp:cNvPr id="0" name=""/>
        <dsp:cNvSpPr/>
      </dsp:nvSpPr>
      <dsp:spPr>
        <a:xfrm>
          <a:off x="1135796" y="881377"/>
          <a:ext cx="2157467" cy="190965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Kémia</a:t>
          </a:r>
          <a:endParaRPr lang="hu-H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1755" y="1101722"/>
        <a:ext cx="829795" cy="1468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0DDF2-AA2D-493E-9AC4-6B07B9834FFF}" type="datetimeFigureOut">
              <a:rPr lang="hu-HU" smtClean="0"/>
              <a:t>2016.11.21.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CDE36-636D-4F04-B69C-6613570341DD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4981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3891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348AE6C-EF93-4ADA-8270-A2F136135CB2}" type="slidenum">
              <a:rPr lang="hu-HU" altLang="hu-HU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hu-HU" altLang="hu-H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A 4.0 ipar = a gyártást új alapra helyező robotikával, </a:t>
            </a:r>
            <a:r>
              <a:rPr lang="hu-HU" altLang="hu-HU" dirty="0" err="1" smtClean="0">
                <a:latin typeface="Times New Roman" pitchFamily="18" charset="0"/>
                <a:cs typeface="Times New Roman" pitchFamily="18" charset="0"/>
              </a:rPr>
              <a:t>automatizációval</a:t>
            </a:r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, illetve az ipari termelési folyamatok intelligens összekapcsolásával jellemezhető. Az „</a:t>
            </a:r>
            <a:r>
              <a:rPr lang="hu-HU" altLang="hu-HU" b="1" dirty="0" smtClean="0">
                <a:latin typeface="Times New Roman" pitchFamily="18" charset="0"/>
                <a:cs typeface="Times New Roman" pitchFamily="18" charset="0"/>
              </a:rPr>
              <a:t>új termelési forradalom</a:t>
            </a:r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” azt az egyre markánsabb gyakorlatot jelenti, amelyekben mindennél erőteljesebb hangsúlyt kap a hajtóerőt képező </a:t>
            </a:r>
            <a:r>
              <a:rPr lang="hu-HU" altLang="hu-HU" b="1" dirty="0" smtClean="0">
                <a:latin typeface="Times New Roman" pitchFamily="18" charset="0"/>
                <a:cs typeface="Times New Roman" pitchFamily="18" charset="0"/>
              </a:rPr>
              <a:t>informatika</a:t>
            </a:r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 és a klasszikus ipar összeolvadása. Pár éve még elképzelhetetlen lett volna, hogy egy olyan informatikai vállalat, mint a </a:t>
            </a:r>
            <a:r>
              <a:rPr lang="hu-HU" altLang="hu-HU" dirty="0" err="1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, konkurenciát jelentsen nagy múltú autógyártóknak – az intelligens, vezető nélküli autók megjelenésével azonban ez ma már a valóság. </a:t>
            </a:r>
          </a:p>
          <a:p>
            <a:pPr algn="just"/>
            <a:r>
              <a:rPr lang="hu-HU" altLang="hu-HU" b="1" dirty="0" smtClean="0">
                <a:latin typeface="Times New Roman" pitchFamily="18" charset="0"/>
                <a:cs typeface="Times New Roman" pitchFamily="18" charset="0"/>
              </a:rPr>
              <a:t>Új iparágak alakultak ki, és várhatóan a közeljövőben továbbiak alakulnak ki a gyorsan fejlődő és terjeszkedő </a:t>
            </a:r>
            <a:r>
              <a:rPr lang="hu-HU" altLang="hu-HU" b="1" dirty="0" err="1" smtClean="0">
                <a:latin typeface="Times New Roman" pitchFamily="18" charset="0"/>
                <a:cs typeface="Times New Roman" pitchFamily="18" charset="0"/>
              </a:rPr>
              <a:t>digitalizációs</a:t>
            </a:r>
            <a:r>
              <a:rPr lang="hu-HU" altLang="hu-HU" b="1" dirty="0" smtClean="0">
                <a:latin typeface="Times New Roman" pitchFamily="18" charset="0"/>
                <a:cs typeface="Times New Roman" pitchFamily="18" charset="0"/>
              </a:rPr>
              <a:t> folyamatoknak köszönhetően.</a:t>
            </a:r>
          </a:p>
          <a:p>
            <a:pPr algn="just"/>
            <a:endParaRPr lang="hu-HU" alt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Az Ipar 4.0 mellett a magyar szakképzési rendszerre az Irinyi Terv is erőteljes hatást gyakorol, amely az Ipar 4.0-val összhangban az új technológiák alkalmazását, a </a:t>
            </a:r>
            <a:r>
              <a:rPr lang="hu-HU" altLang="hu-HU" dirty="0" err="1" smtClean="0">
                <a:latin typeface="Times New Roman" pitchFamily="18" charset="0"/>
                <a:cs typeface="Times New Roman" pitchFamily="18" charset="0"/>
              </a:rPr>
              <a:t>digitalizációs</a:t>
            </a:r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 folyamatok elterjesztését tűzi ki céljául, különösen a kiemelten fejlesztendő, versenyképes ágazatokban (pl. specializált gép- és járműgyártás , IKT szektor).</a:t>
            </a:r>
          </a:p>
          <a:p>
            <a:pPr algn="just"/>
            <a:endParaRPr lang="hu-HU" alt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altLang="hu-HU" dirty="0" err="1" smtClean="0">
                <a:latin typeface="Times New Roman" pitchFamily="18" charset="0"/>
                <a:cs typeface="Times New Roman" pitchFamily="18" charset="0"/>
              </a:rPr>
              <a:t>digitalizációs</a:t>
            </a:r>
            <a:r>
              <a:rPr lang="hu-HU" altLang="hu-HU" dirty="0" smtClean="0">
                <a:latin typeface="Times New Roman" pitchFamily="18" charset="0"/>
                <a:cs typeface="Times New Roman" pitchFamily="18" charset="0"/>
              </a:rPr>
              <a:t> folyamatok mellett külön kihívást jelent a magyar munkaerő-piacra a minőségi és mennyiségi szakemberhiány, amely miatt jelenleg kevés a termelésbe bevonható, magabiztos és megfelelő szaktudással rendelkező, az új kihívásoknak is megfelelő szakember. Éppen ezért különösen fontos a szakképzés megreformálása és kiterjesztése, hogy a szakképzést választókból a digitalizált iparban is foglalkoztatható munkaerő váljon. </a:t>
            </a:r>
          </a:p>
          <a:p>
            <a:pPr algn="just"/>
            <a:endParaRPr lang="hu-HU" altLang="hu-H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3F11AB-22E4-4CA5-9FAA-8373771CF4C2}" type="slidenum">
              <a:rPr lang="hu-HU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magyar kormány már 2015 januárjában kormányhatározatban fogadta el a szakképzés minőségi átalakítását célzó ún. Szakképzési Koncepciót, amely a Nyilatkozat összes kulcsterületén feladatokat fogalmaz meg.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fejlesztés első lépéseként a szabályozásban kialakításra kerültek a jogi keretek.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de-DE" b="1" u="sng" dirty="0" smtClean="0">
                <a:latin typeface="Times New Roman" pitchFamily="18" charset="0"/>
                <a:cs typeface="Times New Roman" pitchFamily="18" charset="0"/>
              </a:rPr>
              <a:t>A koncepció szerinti legfőbb intézkedések: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SzPct val="90000"/>
              <a:buFontTx/>
              <a:buAutoNum type="romanUcPeriod"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duális szakképzés kiterjesztése: a munkaerőpiacon elvárt, releváns készségek és kompetenciák leghatékonyabb módon munkaalapú tanulás által sajátíthatók el, ezért számos intézkedéssel szolgáltuk a duális képzés kiterjesztését, ösztönzését, a tanulószerződések és a képzésbe bekapcsolódó munkaadók számának növelését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SzPct val="90000"/>
              <a:buFontTx/>
              <a:buAutoNum type="romanUcPeriod"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A szakképzésbe történő beiskolázás kereteinek tágítása: A szakképzéshez és a szakképesítés megszerzéséhez való hozzáférés előfeltétele az egyének munkaerőpiacra való belépésének és tartós foglakoztatásának. 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SzPct val="90000"/>
              <a:buFontTx/>
              <a:buAutoNum type="romanUcPeriod"/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intézményrendszer létrehozása: a szakképzési centrumok - hatékony, a tanulói és munkaadói igényekre mind tartalmi, mind pedig területi szempontból reagálni képes intézményrendszer létrehozása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dirty="0"/>
          </a:p>
        </p:txBody>
      </p:sp>
      <p:sp>
        <p:nvSpPr>
          <p:cNvPr id="4096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1D0CE5-5C46-494A-B058-3783D9B19A9B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21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4710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F8EA05-22AD-4A4D-86D6-5B5801E0685E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>
              <a:spcBef>
                <a:spcPts val="0"/>
              </a:spcBef>
            </a:pPr>
            <a:endParaRPr lang="hu-HU" sz="11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B45673-220B-495D-A600-E7E985002DA8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>
              <a:spcBef>
                <a:spcPts val="0"/>
              </a:spcBef>
            </a:pPr>
            <a:endParaRPr lang="hu-HU" sz="11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B45673-220B-495D-A600-E7E985002DA8}" type="slidenum">
              <a:rPr lang="hu-HU" smtClean="0"/>
              <a:pPr>
                <a:defRPr/>
              </a:pPr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21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21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21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49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D8A15-B8E5-4F8E-AAEC-7723A6B6187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 algn="just">
              <a:spcBef>
                <a:spcPts val="600"/>
              </a:spcBef>
              <a:buClr>
                <a:srgbClr val="A19765"/>
              </a:buClr>
              <a:buSzPct val="90000"/>
              <a:buFontTx/>
              <a:buNone/>
            </a:pPr>
            <a:r>
              <a:rPr lang="hu-HU" b="0" dirty="0" smtClean="0"/>
              <a:t>Az OKJ felülvizsgálata</a:t>
            </a:r>
            <a:r>
              <a:rPr lang="hu-HU" b="0" baseline="0" dirty="0" smtClean="0"/>
              <a:t> </a:t>
            </a:r>
            <a:r>
              <a:rPr lang="hu-H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2015. augusztus – december között zajlott. A felülvizsgálatot a </a:t>
            </a:r>
            <a:r>
              <a:rPr lang="hu-HU" sz="2400" b="0" dirty="0" smtClean="0">
                <a:latin typeface="Times New Roman" pitchFamily="18" charset="0"/>
                <a:cs typeface="Times New Roman" pitchFamily="18" charset="0"/>
              </a:rPr>
              <a:t>Magyar Kereskedelmi és Iparkamara (MKIK)</a:t>
            </a:r>
            <a:r>
              <a:rPr lang="hu-HU" sz="2400" b="0" baseline="0" dirty="0" smtClean="0">
                <a:latin typeface="Times New Roman" pitchFamily="18" charset="0"/>
                <a:cs typeface="Times New Roman" pitchFamily="18" charset="0"/>
              </a:rPr>
              <a:t> koordinálta.</a:t>
            </a:r>
            <a:endParaRPr lang="hu-HU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400"/>
              </a:spcBef>
              <a:buFontTx/>
              <a:buNone/>
            </a:pPr>
            <a:r>
              <a:rPr lang="hu-HU" sz="2400" b="0" dirty="0" smtClean="0">
                <a:latin typeface="Times New Roman" pitchFamily="18" charset="0"/>
                <a:cs typeface="Times New Roman" pitchFamily="18" charset="0"/>
              </a:rPr>
              <a:t>A felülvizsgálatban részt vett:</a:t>
            </a:r>
          </a:p>
          <a:p>
            <a:pPr marL="617538" lvl="1" indent="-342900">
              <a:spcBef>
                <a:spcPts val="400"/>
              </a:spcBef>
              <a:buFontTx/>
              <a:buChar char="-"/>
            </a:pPr>
            <a:r>
              <a:rPr lang="hu-H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közel </a:t>
            </a:r>
            <a:r>
              <a:rPr lang="hu-H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 gazdálkodó szervezet </a:t>
            </a:r>
            <a:r>
              <a:rPr lang="hu-H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(pl. Audi, MÁV, Siemens, TVK) és gazdasági érdekképviseleti szervezet (pl. ÉVOSZ, KISOSZ, MEE, Magyar Épületgépészeti Koordinációs Szövetség, a Magyar Gasztronómiai Szövetség, Magyar Vegyipari Szövetség) </a:t>
            </a:r>
          </a:p>
          <a:p>
            <a:pPr marL="617538" lvl="1" indent="-342900">
              <a:spcBef>
                <a:spcPts val="400"/>
              </a:spcBef>
              <a:buFontTx/>
              <a:buChar char="-"/>
            </a:pPr>
            <a:r>
              <a:rPr lang="hu-H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szakképző iskolák </a:t>
            </a:r>
            <a:r>
              <a:rPr lang="hu-H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(pl. a Magyar Hajózási </a:t>
            </a:r>
            <a:r>
              <a:rPr lang="hu-H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Szki</a:t>
            </a:r>
            <a:r>
              <a:rPr lang="hu-H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a Veszprémi </a:t>
            </a:r>
            <a:r>
              <a:rPr lang="hu-H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Közgazdasá-gi</a:t>
            </a:r>
            <a:r>
              <a:rPr lang="hu-H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és Közigazgatási </a:t>
            </a:r>
            <a:r>
              <a:rPr lang="hu-H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Szki</a:t>
            </a:r>
            <a:r>
              <a:rPr lang="hu-H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a Petrik Lajos Két Tanítási Nyelvű Vegyipari, a Bánki Donát Közlekedésgépészeti Szakképző Iskola, a Bláthy Ottó Titusz Informatikai </a:t>
            </a:r>
            <a:r>
              <a:rPr lang="hu-H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Szki</a:t>
            </a:r>
            <a:r>
              <a:rPr lang="hu-H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a Szombathelyi Műszaki Szakképző Iskola, a Kőszegi Evangélikus Mező-gazdasági Kereskedelmi Informatikai Szakképző Iskola, a Bolyai János Műszaki </a:t>
            </a:r>
            <a:r>
              <a:rPr lang="hu-H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Szki</a:t>
            </a:r>
            <a:r>
              <a:rPr lang="hu-H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a Szolnoki Műszaki Szakközép- és Szakiskola, a Lukács Sándor Mechatronikai és Gépészeti Szakképző Iskola, a Nagykanizsai Műszaki Szakképző Iskola, a Pécsi Pollack Mihály Műszaki Szakképző Iskola)</a:t>
            </a:r>
          </a:p>
          <a:p>
            <a:endParaRPr lang="hu-HU" dirty="0" smtClean="0"/>
          </a:p>
          <a:p>
            <a:r>
              <a:rPr lang="hu-HU" dirty="0" smtClean="0"/>
              <a:t>Az</a:t>
            </a:r>
            <a:r>
              <a:rPr lang="hu-HU" baseline="0" dirty="0" smtClean="0"/>
              <a:t> OKJ módosítást a 25/2016. (II. 25.) Korm. Rendelet tartalmazza (Megjelent: Magyar Közlöny 24. számában, 2016. február 25.)</a:t>
            </a:r>
          </a:p>
          <a:p>
            <a:endParaRPr lang="hu-HU" sz="6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Óraszám csökkenés: </a:t>
            </a:r>
            <a:r>
              <a:rPr lang="hu-H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db </a:t>
            </a:r>
            <a:r>
              <a:rPr lang="hu-H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részszakképesítés</a:t>
            </a:r>
            <a:r>
              <a:rPr lang="hu-H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135 db szakképesítés és ráépülés esetén a felnőttképzési óraszámok jellemzően 10-30% közötti csökkentése (a 34-es és 54-es  szakképesítések 960-1440 óra tartományból jellemzően a 800-1000 óra tartományba kerültek )</a:t>
            </a:r>
          </a:p>
          <a:p>
            <a:endParaRPr lang="hu-H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dirty="0" smtClean="0"/>
              <a:t>Új szakképesítések </a:t>
            </a:r>
            <a:r>
              <a:rPr lang="hu-HU" dirty="0" smtClean="0"/>
              <a:t>az iskolai rendszerben: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54 347 01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Idegennyelvű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ipari és kereskedelmi ügyintéző, 54 341 02 Kereskedelmi képviselő, 54 340 01 Üzleti szolgáltatási munkatárs, 35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345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 Kis- és középvállalkozások ügyvezetője,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841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02 Tehergépkocsi-vezető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b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Magyar Képesítési Keretrendszer (MKKR) </a:t>
            </a:r>
            <a:r>
              <a:rPr lang="hu-H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bevezetését célzó kormányzati törekvésekkel harmonizálva az OKJ 25/2016. (II. 25.) Korm. rendelettel kiadott módosításában megjelentek az egyes szakképesítések MKKR szintjei. Az MKKR szintek nemzetközi viszonylatban is tájékoztatást adnak az egyes szakképesítések egymáshoz</a:t>
            </a:r>
            <a:r>
              <a:rPr lang="hu-HU" sz="12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viszonyított helyzetéről, szintjéről.</a:t>
            </a:r>
            <a:r>
              <a:rPr lang="hu-H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u-H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MKKR előzmények:</a:t>
            </a:r>
            <a:r>
              <a:rPr lang="hu-H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 Európai Parlament és a Tanács 2008. április 23-án ajánlást fogadott el az egész életen át tartó tanulás Európai Képesítési Keretrendszerének létrehozásáról. (HL C. 111. 2008. 5. 6.) Magyarországon az érdemi munkálatok, azaz a hazai közoktatási, felsőoktatási és szakképzési végzettségek szintezése 2013-2014. években megtörtént, a TÁMOP különböző konstrukciói, a szakképzés esetében a TÁMOP 2.2.1. támogatásával. A Magyar Képesítési Keretrendszernek (MKKR) az Európai Képesítési Keretrendszerrel (EKKR) való megfeleltetéséről szóló nemzeti jelentést az Európai Bizottság EKKR Tanácsadó Testülete 2015. február elején fogadta el. Az MKKR 8 szintre sorolja be a magyar oktatási rendszerben megszerezhető állam által elismert képesítéseket, végzettségeket, amelyek közül a szakképzésben megszerezhetők a képzési tartalomtól, és a szakképesítések összetettségétől függően 4 szintre (2,3,4,5) kerültek elosztásra. Az egyes szinteken belül ún. szintleírók, </a:t>
            </a:r>
            <a:r>
              <a:rPr lang="hu-HU" sz="120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deszkriptorok</a:t>
            </a:r>
            <a:r>
              <a:rPr lang="hu-HU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(4 db – a tudás, a készségek, az attitűd és az önállóság+felelősség mértéke) segítették a szakértőket az egyes szakképesítések szintjeinek megfelelő meghatározásában. </a:t>
            </a:r>
            <a:endParaRPr lang="hu-HU" u="none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1758A-1CEA-4AAC-A387-1C470581DFF7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311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összetett, több munkakör betöltésére képesítő, jellemzően iskolai rendszerben megszerezhető szakképesítések esetén a felnőttképzés rövidebb ciklusú rendszeréhez történő kapcsolódás, a felnőttképzés rendszeréhez képest hosszú (legalább 10 hónapos) képzések rövidebb részenként történő teljesíthetőségének elősegítése érdekében 62 db (35 db 31-es szintkódú és 27 db 51-es szintkódú) új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részszakképesítés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kialakítására is sor került.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56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78B39D-129B-4A5C-8A95-87F6094645A7}" type="slidenum">
              <a:rPr lang="hu-H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56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u-HU" altLang="hu-HU" smtClean="0"/>
              <a:t>1. Iskolai rendszerű képzés keretében, ingyenesen, bármely szakképesítés birtokában; A hatósági és az OKJ-s képzés közelítése, tartalmi összeolvadása; „szakmásított sofőrképzés”</a:t>
            </a:r>
          </a:p>
          <a:p>
            <a:pPr eaLnBrk="1" hangingPunct="1">
              <a:spcBef>
                <a:spcPct val="0"/>
              </a:spcBef>
            </a:pPr>
            <a:endParaRPr lang="hu-HU" altLang="hu-HU" smtClean="0"/>
          </a:p>
          <a:p>
            <a:pPr eaLnBrk="1" hangingPunct="1">
              <a:spcBef>
                <a:spcPct val="0"/>
              </a:spcBef>
            </a:pPr>
            <a:r>
              <a:rPr lang="hu-HU" altLang="hu-HU" smtClean="0"/>
              <a:t>2. Az egyre nagyobb számban telepített szolgáltató központok, a dinamikusan fejlődő shared service center (az üzleti folyamatok dinamizálása komplex, akár határokon is átnyúló szolgáltató központok kialakításával) iparág hazai elterjedéséhez, munkaerő-piaci igényeinek kielégítésére és támogatására jelent meg az OKJ-ban új szakképesítésként az </a:t>
            </a:r>
            <a:r>
              <a:rPr lang="hu-HU" altLang="hu-HU" b="1" smtClean="0"/>
              <a:t>Üzleti szolgáltatási munkatárs</a:t>
            </a:r>
            <a:r>
              <a:rPr lang="hu-HU" altLang="hu-HU" smtClean="0"/>
              <a:t>. Aki rugalmas hozzáállással megteremti az ügyfélnek leginkább kedvező feltételeket, a személyre szabott szolgáltatás lehetőségét, szükség szerint angol nyelven. Elláthat pénzügyi, beszerzési, ügyfélszolgálati, CRM, HR, vagy az IT és telekommunikáció szolgáltatások területén speciális szolgáltatási tevékenységet. A kezdeményezők között volt többek között az Amerikai Kereskedelmi Kamara (AmCham) is. </a:t>
            </a:r>
          </a:p>
          <a:p>
            <a:pPr eaLnBrk="1" hangingPunct="1">
              <a:spcBef>
                <a:spcPct val="0"/>
              </a:spcBef>
            </a:pPr>
            <a:endParaRPr lang="hu-HU" altLang="hu-HU" smtClean="0"/>
          </a:p>
          <a:p>
            <a:pPr eaLnBrk="1" hangingPunct="1">
              <a:spcBef>
                <a:spcPct val="0"/>
              </a:spcBef>
            </a:pPr>
            <a:r>
              <a:rPr lang="hu-HU" altLang="hu-HU" smtClean="0"/>
              <a:t>A Német Iparkamara (DUIHK) javaslatára került az OKJ-be az </a:t>
            </a:r>
            <a:r>
              <a:rPr lang="hu-HU" altLang="hu-HU" b="1" smtClean="0"/>
              <a:t>Idegennyelvű ipari és kereskedelmi ügyintéző szakképesítés </a:t>
            </a:r>
            <a:r>
              <a:rPr lang="hu-HU" altLang="hu-HU" smtClean="0"/>
              <a:t>az Idegennyelvű ügyfélkapcsolati szakügyintéző szakképesítés-ráépülés mellé. Az idegen nyelvi kereskedelmi ügyintézők különböző iparágak vállalatainál dolgozó kereskedelmi és gazdasági feladatkörökkel– például beszerzési folyamatokkal, gyártási folyamatokkal, értékesítési folyamtokkal, valamint munkaügyi, pénzügyi és számviteli feladatokkal – foglalkozhatnak majd.</a:t>
            </a:r>
          </a:p>
          <a:p>
            <a:pPr eaLnBrk="1" hangingPunct="1">
              <a:spcBef>
                <a:spcPct val="0"/>
              </a:spcBef>
            </a:pPr>
            <a:endParaRPr lang="hu-HU" altLang="hu-HU" smtClean="0"/>
          </a:p>
          <a:p>
            <a:pPr eaLnBrk="1" hangingPunct="1">
              <a:spcBef>
                <a:spcPct val="0"/>
              </a:spcBef>
            </a:pPr>
            <a:r>
              <a:rPr lang="hu-HU" altLang="hu-HU" smtClean="0"/>
              <a:t>3. Szinte minden szakterülethez kapcsolódóan hasznos ismereteket adó - vállalkozási, informatikai, nyelvi kompetenciákat fejlesztő - </a:t>
            </a:r>
            <a:r>
              <a:rPr lang="hu-HU" altLang="hu-HU" b="1" smtClean="0"/>
              <a:t>két új szakképesítés-ráépülés</a:t>
            </a:r>
            <a:r>
              <a:rPr lang="hu-HU" altLang="hu-HU" smtClean="0"/>
              <a:t> került az OKJ-be, melyet a szakképesítéssel rendelkezők felnőttoktatás keretében ingyenesen megszerezhetnek:</a:t>
            </a:r>
            <a:endParaRPr lang="hu-HU" altLang="hu-HU" sz="1100" smtClean="0"/>
          </a:p>
          <a:p>
            <a:pPr lvl="1" eaLnBrk="1" hangingPunct="1">
              <a:spcBef>
                <a:spcPct val="0"/>
              </a:spcBef>
            </a:pPr>
            <a:r>
              <a:rPr lang="hu-HU" altLang="hu-HU" smtClean="0"/>
              <a:t>35 345 01 Kis- és középvállalkozások ügyvezetője I. (szakiskolát végzettek számára)</a:t>
            </a:r>
            <a:endParaRPr lang="hu-HU" altLang="hu-HU" sz="1100" smtClean="0"/>
          </a:p>
          <a:p>
            <a:pPr lvl="1" eaLnBrk="1" hangingPunct="1">
              <a:spcBef>
                <a:spcPct val="0"/>
              </a:spcBef>
            </a:pPr>
            <a:r>
              <a:rPr lang="hu-HU" altLang="hu-HU" smtClean="0"/>
              <a:t>55 345 01 Kis- és középvállalkozások ügyvezetője II. (szakközépiskolai végzettséggel rendelkezőknek)</a:t>
            </a:r>
            <a:endParaRPr lang="hu-HU" altLang="hu-HU" sz="1100" smtClean="0"/>
          </a:p>
          <a:p>
            <a:pPr eaLnBrk="1" hangingPunct="1">
              <a:spcBef>
                <a:spcPct val="0"/>
              </a:spcBef>
            </a:pPr>
            <a:endParaRPr lang="hu-HU" altLang="hu-HU" smtClean="0"/>
          </a:p>
          <a:p>
            <a:pPr eaLnBrk="1" hangingPunct="1"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49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D8A15-B8E5-4F8E-AAEC-7723A6B6187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szerkezetében és tartalmában is módosuló (a példa szerinti </a:t>
            </a:r>
            <a:r>
              <a:rPr lang="hu-HU" sz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Kőműves és hidegburkoló)</a:t>
            </a:r>
            <a:r>
              <a:rPr lang="hu-HU" dirty="0" smtClean="0"/>
              <a:t>, valamint az iskolarendszerből kikerülő (a példa szerinti </a:t>
            </a:r>
            <a:r>
              <a:rPr lang="hu-HU" sz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Vendéglátó eladó) </a:t>
            </a:r>
            <a:r>
              <a:rPr lang="hu-HU" dirty="0" smtClean="0"/>
              <a:t>szakképesítések esetén a beiskolázás és a képzések megkezdése utoljára még lehetséges 2016. szeptemberben. A következő tanévtől viszont már csak az új OKJ szerinti képzések indulhatnak.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A7A31-F2B8-46A6-9527-43041B7E2A3C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4754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A7A31-F2B8-46A6-9527-43041B7E2A3C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4754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Gazdaságfejlesztési és Innovációs Operatív Program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CDE36-636D-4F04-B69C-6613570341DD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3567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49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D8A15-B8E5-4F8E-AAEC-7723A6B6187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19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49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D8A15-B8E5-4F8E-AAEC-7723A6B6187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20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49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D8A15-B8E5-4F8E-AAEC-7723A6B6187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21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49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D8A15-B8E5-4F8E-AAEC-7723A6B6187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22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u-HU" altLang="hu-HU" smtClean="0"/>
              <a:t>Az interdiszciplináris szemléletű, a </a:t>
            </a:r>
            <a:r>
              <a:rPr lang="hu-HU" altLang="hu-HU" b="1" smtClean="0"/>
              <a:t>természettudományos</a:t>
            </a:r>
            <a:r>
              <a:rPr lang="hu-HU" altLang="hu-HU" smtClean="0"/>
              <a:t> ismereteket komplex módon oktatandó </a:t>
            </a:r>
            <a:r>
              <a:rPr lang="hu-HU" altLang="hu-HU" b="1" smtClean="0"/>
              <a:t>új tantárgy</a:t>
            </a:r>
            <a:r>
              <a:rPr lang="hu-HU" altLang="hu-HU" smtClean="0"/>
              <a:t> tantervének tervezete augusztus eleje óta elérhető az OFI és az NSZFH honlapján; a hozzá készült tanári és tanulói online segédanyagokkal együtt. </a:t>
            </a:r>
          </a:p>
        </p:txBody>
      </p:sp>
      <p:sp>
        <p:nvSpPr>
          <p:cNvPr id="48132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BF7F8B-2C4B-48E1-AE2D-3ECA57BE7306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23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5222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3E5A43-AE2A-4556-BA5F-D5C4010E0F52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24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 smtClean="0"/>
              <a:t>ME kezdeményezte a </a:t>
            </a:r>
            <a:r>
              <a:rPr lang="hu-H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Nyilvántartási és okmányügyintéző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szakképesítés kivezetését az új KAB (Kormány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blak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ügyintéző, a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Közszolgálati Egyetem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szervezésében folyó)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képzések párhuzamossága miatt.</a:t>
            </a:r>
            <a:endParaRPr lang="hu-HU" sz="20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4915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D8A15-B8E5-4F8E-AAEC-7723A6B6187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25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53252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DC7114-A848-4CFD-8312-CD17544E6609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26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5427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6022B1-B692-4F6F-9C02-CF1B71CE0FF9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27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5427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C93A3F3-E102-471F-96D4-CB8276D9F5B9}" type="slidenum">
              <a:rPr lang="hu-HU" altLang="hu-HU" smtClean="0"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hu-HU" altLang="hu-H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dirty="0" smtClean="0"/>
          </a:p>
        </p:txBody>
      </p:sp>
      <p:sp>
        <p:nvSpPr>
          <p:cNvPr id="5632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EC8E5A8-24E1-408A-9689-BDC2B8547345}" type="slidenum">
              <a:rPr lang="hu-HU" altLang="hu-HU" smtClean="0"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hu-HU" altLang="hu-HU" dirty="0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78759"/>
            <a:ext cx="7772400" cy="147002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86322"/>
            <a:ext cx="6400800" cy="135729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BA239-9CFC-4E80-928C-80D25C50AE9D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0525" y="6089650"/>
            <a:ext cx="2133600" cy="365125"/>
          </a:xfr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6FE19B01-4502-4EDE-AC8C-9101797314E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578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0" name="Dátum helye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/>
            </a:lvl1pPr>
          </a:lstStyle>
          <a:p>
            <a:pPr>
              <a:defRPr/>
            </a:pPr>
            <a:fld id="{D7FC292A-FA78-4DC7-A4F5-5DD5B48394CC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11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2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0FBEF5F-E9E4-4739-8026-B2D5526244F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244820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162A61A-972E-4154-B726-71B37B5A1D77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D7EF439-FBDF-4560-BDC0-82ABE68196F6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7259914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D1EAF0CF-D123-4E25-AC91-D8E79A85BCD9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2949AFF1-4A09-4F78-94BC-DA628D2A066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7872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BB93DED-5DAC-406D-863B-03B20DD54237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96162A3-4AB9-4EB7-8E6C-12F6A823E016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3593455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4F0D3A5-8E19-49EC-B9B6-DDCB1E7D8318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8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9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0229EE-DFA3-4832-A4DB-885BA12688B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96187873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D86FA32-084B-4C8E-96DD-4D913823AEF1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EC4D462-EAAA-4879-9669-517AFFE036E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223651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CADEF1D-F064-4684-A4A4-969D53FA6531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21B677D-19A9-417E-A36C-C2465FF4A75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3824729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Egyenes összekötő 14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Háromszög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artalom helye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972CB17-1CE2-462F-A144-BA7C0620E57E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68BBF6C-1B68-41A9-808A-C5669BE8597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9999535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Háromszög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hu-HU" noProof="0" dirty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F8DE18D3-B3BD-46E2-9900-C1D39E1A4965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52787211-F308-4C74-84A7-D40815E7A91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53241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30C98FE-E5E1-4B19-85B8-010A0BA25AFF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1461EB-2212-4E0A-B470-D5CF4E664F5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51460240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Háromszög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Egyenes összekötő 1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7A82657-382E-467F-AE91-379A0CE44145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889995B-8AB2-45A3-B0D6-DB612933FB4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0954809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6D2F5B4-76FD-4120-B211-8CA3ACDA4C4B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6979157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F08777-92A5-4CF0-B7CD-C5467EE6A7DC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6747721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F6576-C490-450C-8A53-09C8BE278C60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3869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0AD37-3F0E-46E1-A12F-C0449078BC0D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73205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lső old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81107"/>
            <a:ext cx="7772400" cy="504819"/>
          </a:xfrm>
        </p:spPr>
        <p:txBody>
          <a:bodyPr anchor="t">
            <a:normAutofit/>
          </a:bodyPr>
          <a:lstStyle>
            <a:lvl1pPr algn="ctr">
              <a:defRPr sz="1800" b="0" cap="none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4786322"/>
            <a:ext cx="7572428" cy="150019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Tartalom helye 2"/>
          <p:cNvSpPr>
            <a:spLocks noGrp="1"/>
          </p:cNvSpPr>
          <p:nvPr>
            <p:ph idx="14"/>
          </p:nvPr>
        </p:nvSpPr>
        <p:spPr>
          <a:xfrm>
            <a:off x="908566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12" name="Tartalom helye 2"/>
          <p:cNvSpPr>
            <a:spLocks noGrp="1"/>
          </p:cNvSpPr>
          <p:nvPr>
            <p:ph idx="15"/>
          </p:nvPr>
        </p:nvSpPr>
        <p:spPr>
          <a:xfrm>
            <a:off x="4643438" y="1928803"/>
            <a:ext cx="3601290" cy="269646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46BC7-4799-439F-86CB-788193B758CC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4804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D5BC3-32A9-4061-B569-37FA08F59A51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543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045DE-5AFA-44E9-B4F7-546D3FA10FFA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954835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EF6C7-0C89-48A3-8B52-2EEC9166CC8D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32503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0" name="Dátum helye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/>
            </a:lvl1pPr>
          </a:lstStyle>
          <a:p>
            <a:pPr>
              <a:defRPr/>
            </a:pPr>
            <a:fld id="{4FEA9140-E2B7-497E-9722-60B31B67A975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11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2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86FA876-33DE-41CE-A53C-47F8F48FED6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2077641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1F841FE-5556-4CB2-8DD1-39212D2DEA66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BFFB6BE-E841-4436-9F9E-1F8B3A98038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91703821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646552CD-C8FD-41DE-B570-4579079C1064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32B0FF0D-06F7-4342-9716-5E5DD3B71A8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4562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8D2AD2-2500-467A-929A-0DE48354181C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1A50785-A828-4DD5-A09F-63F61A265B4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9814952"/>
      </p:ext>
    </p:extLst>
  </p:cSld>
  <p:clrMapOvr>
    <a:masterClrMapping/>
  </p:clrMapOvr>
  <p:transition spd="med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48C533-D157-4A08-BEE5-4E23D539AF76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8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9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47AF3CF-FDCD-4DC1-8AB1-521E957C669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93715386"/>
      </p:ext>
    </p:extLst>
  </p:cSld>
  <p:clrMapOvr>
    <a:masterClrMapping/>
  </p:clrMapOvr>
  <p:transition spd="med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C274BEE-3FA6-4D73-8D2A-F67C601DE8EB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01749B0-FAF4-4E63-9B2F-EA6F5F50EAB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33563396"/>
      </p:ext>
    </p:extLst>
  </p:cSld>
  <p:clrMapOvr>
    <a:masterClrMapping/>
  </p:clrMapOvr>
  <p:transition spd="med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B83AAB6-3187-4DBE-A2E3-5833F7F06535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199F645-77B9-4C18-A784-005FE390E35F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90810476"/>
      </p:ext>
    </p:extLst>
  </p:cSld>
  <p:clrMapOvr>
    <a:masterClrMapping/>
  </p:clrMapOvr>
  <p:transition spd="med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Egyenes összekötő 14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Háromszög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artalom helye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DE48B92-932C-45AC-8120-D0C6E0DC974F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AD3DE85-656F-40EB-BB06-266BBA680F10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00540565"/>
      </p:ext>
    </p:extLst>
  </p:cSld>
  <p:clrMapOvr>
    <a:masterClrMapping/>
  </p:clrMapOvr>
  <p:transition spd="med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Háromszög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hu-HU" noProof="0" dirty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4700778F-60EA-4FB8-AC04-7703E0D7704F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A104D289-E566-4D62-9FC2-EFDC66ED9DD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2362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B9ACCF-F250-4C9B-8662-46E5AD39A920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D530A1-F1AE-45BB-AFF7-AB29CEAA8246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5705731"/>
      </p:ext>
    </p:extLst>
  </p:cSld>
  <p:clrMapOvr>
    <a:masterClrMapping/>
  </p:clrMapOvr>
  <p:transition spd="med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12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Háromszög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Egyenes összekötő 1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36AA924-064E-4E1D-ACD3-8D62B8373982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B383380-D023-4EDF-B156-1E71DC790C7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57211528"/>
      </p:ext>
    </p:extLst>
  </p:cSld>
  <p:clrMapOvr>
    <a:masterClrMapping/>
  </p:clrMapOvr>
  <p:transition spd="med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F59826-B937-4D60-89FA-956E59AB1E2C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9199477"/>
      </p:ext>
    </p:extLst>
  </p:cSld>
  <p:clrMapOvr>
    <a:masterClrMapping/>
  </p:clrMapOvr>
  <p:transition spd="med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EA91F21-EFBB-4CD2-9ACC-DBC3861FCECB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47526320"/>
      </p:ext>
    </p:extLst>
  </p:cSld>
  <p:clrMapOvr>
    <a:masterClrMapping/>
  </p:clrMapOvr>
  <p:transition spd="med"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0" name="Dátum helye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827EE544-853E-4D3D-BF75-6B46F12F11D9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11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2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6C235-850C-495B-8DB3-9B4D20E3F8D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1464610"/>
      </p:ext>
    </p:extLst>
  </p:cSld>
  <p:clrMapOvr>
    <a:masterClrMapping/>
  </p:clrMapOvr>
  <p:transition spd="med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675E-C381-4101-9569-AD9BCC7C6BA0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306E3-43A2-4665-BAA4-8590A9B1E97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92736046"/>
      </p:ext>
    </p:extLst>
  </p:cSld>
  <p:clrMapOvr>
    <a:masterClrMapping/>
  </p:clrMapOvr>
  <p:transition spd="med"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BD4F774F-8DF2-418B-9554-83567007FDD5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0B901B7F-A985-4555-AAF3-B91BEFAF3481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6209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5E270-3276-4776-BE73-788F729DEA5E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B3384-6BC0-4943-8ECF-0D06863207E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13501180"/>
      </p:ext>
    </p:extLst>
  </p:cSld>
  <p:clrMapOvr>
    <a:masterClrMapping/>
  </p:clrMapOvr>
  <p:transition spd="med"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2BBA8-14DD-454D-8B53-787EA2AF59CD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8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9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3AEB3-4B70-46A4-BA02-8295A5C8219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84318189"/>
      </p:ext>
    </p:extLst>
  </p:cSld>
  <p:clrMapOvr>
    <a:masterClrMapping/>
  </p:clrMapOvr>
  <p:transition spd="med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D51F1-E5F8-4309-9837-727C98C4408B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F86C-00A1-4ECA-8AE0-8D8CEE9090A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87834881"/>
      </p:ext>
    </p:extLst>
  </p:cSld>
  <p:clrMapOvr>
    <a:masterClrMapping/>
  </p:clrMapOvr>
  <p:transition spd="med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gyenes összekötő 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61738-21F1-44F5-897D-49351C0FC6DE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1499-5E5A-4E51-A6E9-F6C300217B60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8559314"/>
      </p:ext>
    </p:extLst>
  </p:cSld>
  <p:clrMapOvr>
    <a:masterClrMapping/>
  </p:clrMapOvr>
  <p:transition spd="med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Háromszög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artalom helye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70EDC-5A93-43FD-A343-49A5839F97E4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EFD0E-3FC0-4BFE-8237-66376703C78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6086495"/>
      </p:ext>
    </p:extLst>
  </p:cSld>
  <p:clrMapOvr>
    <a:masterClrMapping/>
  </p:clrMapOvr>
  <p:transition spd="med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Háromszög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hu-HU" noProof="0" dirty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A3BAE57D-A123-4BEC-ACFE-1BA8A3762FD6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DE9EC"/>
                </a:solidFill>
              </a:defRPr>
            </a:lvl1pPr>
          </a:lstStyle>
          <a:p>
            <a:pPr>
              <a:defRPr/>
            </a:pPr>
            <a:fld id="{05FF5C08-9AAA-4C91-995D-DDD19E050CBC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4592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EC5CA-8539-4862-985F-CDF043195817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6238B-FE36-46BC-A10D-DEC3487DAAF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99046615"/>
      </p:ext>
    </p:extLst>
  </p:cSld>
  <p:clrMapOvr>
    <a:masterClrMapping/>
  </p:clrMapOvr>
  <p:transition spd="med"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Háromszög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8C24-C296-4BE1-AF71-1CC26821E696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3942-AE6D-492B-9A94-E72E13AD8738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8712500"/>
      </p:ext>
    </p:extLst>
  </p:cSld>
  <p:clrMapOvr>
    <a:masterClrMapping/>
  </p:clrMapOvr>
  <p:transition spd="med"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910" y="1285860"/>
            <a:ext cx="3471858" cy="857256"/>
          </a:xfrm>
        </p:spPr>
        <p:txBody>
          <a:bodyPr anchor="t">
            <a:normAutofit/>
          </a:bodyPr>
          <a:lstStyle>
            <a:lvl1pPr algn="l"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4"/>
          </p:nvPr>
        </p:nvSpPr>
        <p:spPr bwMode="auto">
          <a:xfrm>
            <a:off x="3663561" y="2214554"/>
            <a:ext cx="4714908" cy="400052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Font typeface="Arial" pitchFamily="34" charset="0"/>
              <a:buChar char="•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10" name="Tartalom helye 2"/>
          <p:cNvSpPr>
            <a:spLocks noGrp="1"/>
          </p:cNvSpPr>
          <p:nvPr>
            <p:ph idx="13"/>
          </p:nvPr>
        </p:nvSpPr>
        <p:spPr>
          <a:xfrm>
            <a:off x="908566" y="1376038"/>
            <a:ext cx="2651379" cy="480281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endParaRPr lang="hu-H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9388F-5419-4734-8600-CC1FB97F3F8A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2516714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g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text styles</a:t>
            </a:r>
          </a:p>
          <a:p>
            <a:pPr lvl="1"/>
            <a:r>
              <a:rPr lang="en-US" altLang="hu-HU" smtClean="0"/>
              <a:t>Second level</a:t>
            </a:r>
          </a:p>
          <a:p>
            <a:pPr lvl="2"/>
            <a:r>
              <a:rPr lang="en-US" altLang="hu-HU" smtClean="0"/>
              <a:t>Third level</a:t>
            </a:r>
          </a:p>
          <a:p>
            <a:pPr lvl="3"/>
            <a:r>
              <a:rPr lang="en-US" altLang="hu-HU" smtClean="0"/>
              <a:t>Fourth level</a:t>
            </a:r>
          </a:p>
          <a:p>
            <a:pPr lvl="4"/>
            <a:r>
              <a:rPr lang="en-US" altLang="hu-HU" smtClean="0"/>
              <a:t>Fifth level</a:t>
            </a:r>
            <a:endParaRPr lang="hu-HU" alt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10D02-2AFD-43C4-B6C2-A8BB7BEA6384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4650" y="61436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E55A25-6AEB-4B43-852F-C1452739F436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2567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helye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  <a:endParaRPr lang="en-US" altLang="hu-HU" smtClean="0"/>
          </a:p>
        </p:txBody>
      </p:sp>
      <p:sp>
        <p:nvSpPr>
          <p:cNvPr id="3075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92C9EC-9E31-4CF1-B871-8F27DE80ACF7}" type="datetimeFigureOut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2016.11.21.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BD053B-ADFD-4FB3-ABB6-2D44A2419E8B}" type="slidenum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dirty="0"/>
          </a:p>
        </p:txBody>
      </p:sp>
      <p:sp>
        <p:nvSpPr>
          <p:cNvPr id="3079" name="Egyenes összekötő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080" name="Egyenes összekötő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Háromszög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082" name="Picture 7" descr="bg_2_beloldal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>
              <a:defRPr/>
            </a:pPr>
            <a:fld id="{975AA94F-1DB9-47DF-8FE1-876B9486173E}" type="slidenum">
              <a:rPr lang="hu-HU" smtClean="0"/>
              <a:pPr algn="r">
                <a:defRPr/>
              </a:pPr>
              <a:t>‹#›</a:t>
            </a:fld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2702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 spd="med"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bg_2_beloldal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title style</a:t>
            </a:r>
            <a:endParaRPr lang="hu-HU" altLang="hu-HU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u-HU" smtClean="0"/>
              <a:t>Click to edit Master text styles</a:t>
            </a:r>
          </a:p>
          <a:p>
            <a:pPr lvl="1"/>
            <a:r>
              <a:rPr lang="en-US" altLang="hu-HU" smtClean="0"/>
              <a:t>Second level</a:t>
            </a:r>
          </a:p>
          <a:p>
            <a:pPr lvl="2"/>
            <a:r>
              <a:rPr lang="en-US" altLang="hu-HU" smtClean="0"/>
              <a:t>Third level</a:t>
            </a:r>
          </a:p>
          <a:p>
            <a:pPr lvl="3"/>
            <a:r>
              <a:rPr lang="en-US" altLang="hu-HU" smtClean="0"/>
              <a:t>Fourth level</a:t>
            </a:r>
          </a:p>
          <a:p>
            <a:pPr lvl="4"/>
            <a:r>
              <a:rPr lang="en-US" altLang="hu-HU" smtClean="0"/>
              <a:t>Fifth level</a:t>
            </a:r>
            <a:endParaRPr lang="hu-HU" alt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D27ED5-BEFD-412E-97D9-71A52CD52FDD}" type="datetimeFigureOut">
              <a:rPr lang="hu-HU"/>
              <a:pPr>
                <a:defRPr/>
              </a:pPr>
              <a:t>2016.11.21.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>
              <a:defRPr/>
            </a:pPr>
            <a:fld id="{0CBD48AC-BA35-4241-8CD4-AD595CCB32A7}" type="slidenum">
              <a:rPr lang="hu-HU" smtClean="0"/>
              <a:pPr algn="r">
                <a:defRPr/>
              </a:pPr>
              <a:t>‹#›</a:t>
            </a:fld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7339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helye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  <a:endParaRPr lang="en-US" altLang="hu-HU" smtClean="0"/>
          </a:p>
        </p:txBody>
      </p:sp>
      <p:sp>
        <p:nvSpPr>
          <p:cNvPr id="3075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AE79B-C5DF-4A2A-BD19-E03DB59F5D26}" type="datetimeFigureOut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2016.11.21.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59F32C-7821-4970-9E90-ECDE1DC623B3}" type="slidenum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dirty="0"/>
          </a:p>
        </p:txBody>
      </p:sp>
      <p:sp>
        <p:nvSpPr>
          <p:cNvPr id="3079" name="Egyenes összekötő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080" name="Egyenes összekötő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u-H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Háromszög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082" name="Picture 7" descr="bg_2_beloldal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>
              <a:defRPr/>
            </a:pPr>
            <a:fld id="{A27540AB-96D4-42C4-9566-34013B79086F}" type="slidenum">
              <a:rPr lang="hu-HU" smtClean="0"/>
              <a:pPr algn="r">
                <a:defRPr/>
              </a:pPr>
              <a:t>‹#›</a:t>
            </a:fld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8584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ransition spd="med"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helye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3075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2018AD-15E2-4E20-88B1-7417AB0C1FB6}" type="datetimeFigureOut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2016.11.21.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rgbClr val="464653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274188-7E96-4989-8CDD-A6B79EDE21C3}" type="slidenum">
              <a:rPr lang="hu-H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dirty="0"/>
          </a:p>
        </p:txBody>
      </p:sp>
      <p:sp>
        <p:nvSpPr>
          <p:cNvPr id="3079" name="Egyenes összekötő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080" name="Egyenes összekötő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Háromszög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082" name="Picture 7" descr="bg_2_beloldal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88" y="14288"/>
            <a:ext cx="9140825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5"/>
          <p:cNvSpPr txBox="1">
            <a:spLocks/>
          </p:cNvSpPr>
          <p:nvPr/>
        </p:nvSpPr>
        <p:spPr>
          <a:xfrm>
            <a:off x="6740525" y="64214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r">
              <a:defRPr/>
            </a:pPr>
            <a:fld id="{26D81C9D-40A0-4528-ABF7-60A04E3D7ABA}" type="slidenum">
              <a:rPr lang="hu-HU" smtClean="0"/>
              <a:pPr algn="r">
                <a:defRPr/>
              </a:pPr>
              <a:t>‹#›</a:t>
            </a:fld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69285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 spd="med"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hu/url?sa=i&amp;rct=j&amp;q=&amp;esrc=s&amp;source=images&amp;cd=&amp;cad=rja&amp;uact=8&amp;ved=0ahUKEwiV3Zyfk6jQAhVCthQKHUY9AIgQjRwIBw&amp;url=http://grow-group.com/szervezeti-kultura-fejlesztes-3/&amp;bvm=bv.138493631,d.d24&amp;psig=AFQjCNFwUiHgEY3YPfZGYq4pItH--3wk1g&amp;ust=1479209541984853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95288" y="3357563"/>
            <a:ext cx="8353425" cy="1008062"/>
          </a:xfrm>
        </p:spPr>
        <p:txBody>
          <a:bodyPr/>
          <a:lstStyle/>
          <a:p>
            <a:r>
              <a:rPr lang="hu-HU" altLang="hu-HU" sz="3200" b="1" dirty="0" smtClean="0"/>
              <a:t>Szakképzés a gazdaság szolgálatában</a:t>
            </a:r>
            <a:endParaRPr lang="hu-HU" altLang="hu-HU" sz="3200" dirty="0" smtClean="0"/>
          </a:p>
        </p:txBody>
      </p:sp>
      <p:sp>
        <p:nvSpPr>
          <p:cNvPr id="18435" name="Szövegdoboz 2"/>
          <p:cNvSpPr txBox="1">
            <a:spLocks noChangeArrowheads="1"/>
          </p:cNvSpPr>
          <p:nvPr/>
        </p:nvSpPr>
        <p:spPr bwMode="auto">
          <a:xfrm>
            <a:off x="5076056" y="4811713"/>
            <a:ext cx="389331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hu-HU" altLang="hu-H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Bruckner László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hu-HU" altLang="hu-H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főosztályvezető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hu-HU" altLang="hu-H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Szak- és Felnőttképzési Szabályzási Főosztály</a:t>
            </a:r>
            <a:endParaRPr lang="hu-HU" altLang="hu-HU" sz="20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Szövegdoboz 1"/>
          <p:cNvSpPr txBox="1">
            <a:spLocks noChangeArrowheads="1"/>
          </p:cNvSpPr>
          <p:nvPr/>
        </p:nvSpPr>
        <p:spPr bwMode="auto">
          <a:xfrm>
            <a:off x="395288" y="4811713"/>
            <a:ext cx="3706812" cy="76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hu-HU" altLang="hu-HU" sz="2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Nemzeti Képesítési Bizottság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hu-HU" altLang="hu-HU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2016. </a:t>
            </a:r>
            <a:r>
              <a:rPr lang="hu-HU" altLang="hu-HU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november 15.</a:t>
            </a:r>
            <a:endParaRPr lang="hu-HU" altLang="hu-HU" sz="20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4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Kép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2870007"/>
            <a:ext cx="3228975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96752"/>
            <a:ext cx="9229725" cy="588115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Hazai szakképzés a XXI. században: új kihívások   </a:t>
            </a:r>
            <a:endParaRPr lang="hu-HU" sz="2800" b="1" dirty="0">
              <a:solidFill>
                <a:srgbClr val="A69765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Ellipszis 5"/>
          <p:cNvSpPr/>
          <p:nvPr/>
        </p:nvSpPr>
        <p:spPr>
          <a:xfrm rot="-480000">
            <a:off x="556327" y="4651447"/>
            <a:ext cx="3379788" cy="134143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3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Növekvő kereslet és szakemberhiány</a:t>
            </a:r>
          </a:p>
        </p:txBody>
      </p:sp>
      <p:pic>
        <p:nvPicPr>
          <p:cNvPr id="19461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611" y="1962150"/>
            <a:ext cx="38893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llipszis 9"/>
          <p:cNvSpPr/>
          <p:nvPr/>
        </p:nvSpPr>
        <p:spPr>
          <a:xfrm rot="960000">
            <a:off x="6274836" y="4097097"/>
            <a:ext cx="2278429" cy="1181195"/>
          </a:xfrm>
          <a:prstGeom prst="ellipse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3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Irinyi Terv</a:t>
            </a:r>
          </a:p>
        </p:txBody>
      </p:sp>
      <p:sp>
        <p:nvSpPr>
          <p:cNvPr id="7" name="Ellipszis 6"/>
          <p:cNvSpPr/>
          <p:nvPr/>
        </p:nvSpPr>
        <p:spPr>
          <a:xfrm rot="21200959">
            <a:off x="1961514" y="1930987"/>
            <a:ext cx="2586038" cy="1079500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sz="23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Ipar 4.0</a:t>
            </a:r>
          </a:p>
        </p:txBody>
      </p:sp>
      <p:pic>
        <p:nvPicPr>
          <p:cNvPr id="19463" name="Kép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149725"/>
            <a:ext cx="2779713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0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ím 1"/>
          <p:cNvSpPr>
            <a:spLocks noGrp="1"/>
          </p:cNvSpPr>
          <p:nvPr>
            <p:ph type="title"/>
          </p:nvPr>
        </p:nvSpPr>
        <p:spPr>
          <a:xfrm>
            <a:off x="468313" y="1268761"/>
            <a:ext cx="8229600" cy="936103"/>
          </a:xfrm>
        </p:spPr>
        <p:txBody>
          <a:bodyPr/>
          <a:lstStyle/>
          <a:p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 magyar szakpolitika válasza: „Szakképzés a gazdaság szolgálatában” c. koncepció</a:t>
            </a:r>
            <a:endParaRPr lang="hu-HU" altLang="hu-HU" sz="2800" b="1" dirty="0" smtClean="0"/>
          </a:p>
        </p:txBody>
      </p:sp>
      <p:sp>
        <p:nvSpPr>
          <p:cNvPr id="20483" name="Tartalom helye 2"/>
          <p:cNvSpPr>
            <a:spLocks noGrp="1"/>
          </p:cNvSpPr>
          <p:nvPr>
            <p:ph idx="1"/>
          </p:nvPr>
        </p:nvSpPr>
        <p:spPr>
          <a:xfrm>
            <a:off x="467544" y="2492896"/>
            <a:ext cx="7848872" cy="3744392"/>
          </a:xfrm>
        </p:spPr>
        <p:txBody>
          <a:bodyPr/>
          <a:lstStyle/>
          <a:p>
            <a:pPr marL="457200" lvl="1" indent="0" algn="just">
              <a:spcBef>
                <a:spcPts val="600"/>
              </a:spcBef>
              <a:spcAft>
                <a:spcPts val="1800"/>
              </a:spcAft>
              <a:buClr>
                <a:srgbClr val="A69765"/>
              </a:buClr>
              <a:buFont typeface="Arial" charset="0"/>
              <a:buNone/>
            </a:pPr>
            <a:r>
              <a:rPr lang="hu-HU" altLang="hu-HU" sz="2200" b="1" u="sng" dirty="0" smtClean="0">
                <a:latin typeface="Times New Roman" pitchFamily="18" charset="0"/>
                <a:cs typeface="Times New Roman" pitchFamily="18" charset="0"/>
              </a:rPr>
              <a:t>Főbb intézkedési területek a koncepció alapján:</a:t>
            </a:r>
          </a:p>
          <a:p>
            <a:pPr marL="457200" lvl="1" indent="0" algn="just">
              <a:spcBef>
                <a:spcPts val="600"/>
              </a:spcBef>
              <a:spcAft>
                <a:spcPts val="1200"/>
              </a:spcAft>
              <a:buClr>
                <a:srgbClr val="A69765"/>
              </a:buClr>
              <a:buFont typeface="Arial" charset="0"/>
              <a:buNone/>
            </a:pP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A duális képzés</a:t>
            </a:r>
            <a:r>
              <a:rPr lang="hu-HU" altLang="hu-HU" sz="2200" dirty="0" smtClean="0">
                <a:latin typeface="Times New Roman" pitchFamily="18" charset="0"/>
                <a:cs typeface="Times New Roman" pitchFamily="18" charset="0"/>
              </a:rPr>
              <a:t>i struktúra kiterjesztése (munkaadók ösztönzése, kamarai garancia)</a:t>
            </a:r>
          </a:p>
          <a:p>
            <a:pPr marL="457200" lvl="1" indent="0" algn="just">
              <a:spcBef>
                <a:spcPts val="600"/>
              </a:spcBef>
              <a:spcAft>
                <a:spcPts val="1200"/>
              </a:spcAft>
              <a:buClr>
                <a:srgbClr val="A69765"/>
              </a:buClr>
              <a:buFont typeface="Arial" charset="0"/>
              <a:buNone/>
            </a:pP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altLang="hu-HU" sz="2200" dirty="0" smtClean="0">
                <a:latin typeface="Times New Roman" pitchFamily="18" charset="0"/>
                <a:cs typeface="Times New Roman" pitchFamily="18" charset="0"/>
              </a:rPr>
              <a:t>szakképzésbe történő </a:t>
            </a: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beiskolázás </a:t>
            </a:r>
            <a:r>
              <a:rPr lang="hu-HU" altLang="hu-HU" sz="2200" dirty="0" smtClean="0">
                <a:latin typeface="Times New Roman" pitchFamily="18" charset="0"/>
                <a:cs typeface="Times New Roman" pitchFamily="18" charset="0"/>
              </a:rPr>
              <a:t>kereteinek bővítése és</a:t>
            </a: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 növelése </a:t>
            </a:r>
            <a:r>
              <a:rPr lang="hu-HU" altLang="hu-HU" sz="2200" dirty="0" smtClean="0">
                <a:latin typeface="Times New Roman" pitchFamily="18" charset="0"/>
                <a:cs typeface="Times New Roman" pitchFamily="18" charset="0"/>
              </a:rPr>
              <a:t>(korhatár emelés, 2. szakképesítés, ösztöndíj)</a:t>
            </a:r>
          </a:p>
          <a:p>
            <a:pPr marL="457200" lvl="1" indent="0" algn="just">
              <a:spcBef>
                <a:spcPts val="600"/>
              </a:spcBef>
              <a:spcAft>
                <a:spcPts val="1200"/>
              </a:spcAft>
              <a:buClr>
                <a:srgbClr val="A69765"/>
              </a:buClr>
              <a:buFont typeface="Arial" charset="0"/>
              <a:buNone/>
            </a:pP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Új fenntartói struktúra </a:t>
            </a:r>
            <a:r>
              <a:rPr lang="hu-HU" altLang="hu-HU" sz="2200" dirty="0" smtClean="0">
                <a:latin typeface="Times New Roman" pitchFamily="18" charset="0"/>
                <a:cs typeface="Times New Roman" pitchFamily="18" charset="0"/>
              </a:rPr>
              <a:t>létrehozása (</a:t>
            </a: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szakképzési centrumok)</a:t>
            </a:r>
          </a:p>
          <a:p>
            <a:pPr marL="457200" lvl="1" indent="0" algn="just">
              <a:spcBef>
                <a:spcPts val="600"/>
              </a:spcBef>
              <a:spcAft>
                <a:spcPts val="1200"/>
              </a:spcAft>
              <a:buClr>
                <a:srgbClr val="A69765"/>
              </a:buClr>
              <a:buFont typeface="Arial" charset="0"/>
              <a:buNone/>
            </a:pP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Új képzési struktúra </a:t>
            </a:r>
            <a:r>
              <a:rPr lang="hu-HU" altLang="hu-HU" sz="2200" dirty="0" smtClean="0">
                <a:latin typeface="Times New Roman" pitchFamily="18" charset="0"/>
                <a:cs typeface="Times New Roman" pitchFamily="18" charset="0"/>
              </a:rPr>
              <a:t>bevezetése</a:t>
            </a:r>
          </a:p>
          <a:p>
            <a:pPr marL="914400" lvl="2" indent="0" algn="just">
              <a:spcBef>
                <a:spcPts val="1200"/>
              </a:spcBef>
              <a:spcAft>
                <a:spcPts val="1200"/>
              </a:spcAft>
              <a:buClr>
                <a:srgbClr val="A69765"/>
              </a:buClr>
              <a:buFont typeface="Arial" charset="0"/>
              <a:buNone/>
            </a:pPr>
            <a:endParaRPr lang="hu-HU" alt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hu-HU" altLang="hu-HU" sz="2300" dirty="0" smtClean="0"/>
          </a:p>
        </p:txBody>
      </p:sp>
    </p:spTree>
    <p:extLst>
      <p:ext uri="{BB962C8B-B14F-4D97-AF65-F5344CB8AC3E}">
        <p14:creationId xmlns:p14="http://schemas.microsoft.com/office/powerpoint/2010/main" val="59122303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491613" y="2348880"/>
            <a:ext cx="8208912" cy="388843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2015</a:t>
            </a:r>
            <a:r>
              <a:rPr lang="hu-H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évi LXVI. t</a:t>
            </a:r>
            <a:r>
              <a:rPr lang="hu-H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örvény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szeptember 1-jétől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megváltoztatta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szakgimnáziumi 9-12. évfolyamokon a szakmai és a közismereti képzések arányát. Ennek alapján e képzési időszakban a szakmai képzés aránya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emelkedett,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mintegy 600-700 óra szakmai képzési többlet lehetőség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jelent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2015. évi LXV. törvény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2016. szeptember 1-jétől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megváltozatta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szakképző iskola típusokat, a mai szakközépiskola helyébe a szakgimnázium </a:t>
            </a:r>
            <a:r>
              <a:rPr lang="hu-H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lépett.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köznevelési törvény módosítása alapján a szakgimnáziumokban az érettségi vizsga keretében szakképesítést is szereznek az érettségiző tanulók.</a:t>
            </a:r>
            <a:endParaRPr lang="hu-H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412776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/>
              <a:t>Az OKJ változás szakmai/jogszabályi háttere 1.</a:t>
            </a:r>
          </a:p>
          <a:p>
            <a:pPr algn="ctr"/>
            <a:r>
              <a:rPr lang="hu-HU" sz="2800" b="1" dirty="0" smtClean="0"/>
              <a:t>(szakgimnázium)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15225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ím 1"/>
          <p:cNvSpPr>
            <a:spLocks noGrp="1"/>
          </p:cNvSpPr>
          <p:nvPr>
            <p:ph type="title"/>
          </p:nvPr>
        </p:nvSpPr>
        <p:spPr>
          <a:xfrm>
            <a:off x="457200" y="1268413"/>
            <a:ext cx="8229600" cy="576262"/>
          </a:xfrm>
        </p:spPr>
        <p:txBody>
          <a:bodyPr/>
          <a:lstStyle/>
          <a:p>
            <a:pPr algn="ctr"/>
            <a:r>
              <a:rPr lang="hu-HU" alt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Új képzési struktúra bevezetése </a:t>
            </a:r>
          </a:p>
        </p:txBody>
      </p:sp>
      <p:sp>
        <p:nvSpPr>
          <p:cNvPr id="27651" name="Tartalom helye 2"/>
          <p:cNvSpPr>
            <a:spLocks noGrp="1"/>
          </p:cNvSpPr>
          <p:nvPr>
            <p:ph sz="quarter" idx="1"/>
          </p:nvPr>
        </p:nvSpPr>
        <p:spPr>
          <a:xfrm>
            <a:off x="611560" y="4005064"/>
            <a:ext cx="7992888" cy="2160239"/>
          </a:xfrm>
        </p:spPr>
        <p:txBody>
          <a:bodyPr/>
          <a:lstStyle/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A69765"/>
              </a:buClr>
              <a:buNone/>
            </a:pPr>
            <a:r>
              <a:rPr lang="hu-HU" b="1" dirty="0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szakiskola                         </a:t>
            </a:r>
            <a:r>
              <a:rPr lang="hu-HU" b="1" dirty="0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szakközépiskola</a:t>
            </a:r>
          </a:p>
          <a:p>
            <a:pPr lvl="3">
              <a:buClr>
                <a:srgbClr val="A69765"/>
              </a:buClr>
              <a:buFont typeface="Wingdings" pitchFamily="2" charset="2"/>
              <a:buChar char="Ø"/>
              <a:defRPr/>
            </a:pPr>
            <a:r>
              <a:rPr lang="hu-HU" sz="2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3+2 éves képzés</a:t>
            </a:r>
          </a:p>
          <a:p>
            <a:pPr lvl="3">
              <a:buClr>
                <a:srgbClr val="A69765"/>
              </a:buClr>
              <a:buFont typeface="Wingdings" pitchFamily="2" charset="2"/>
              <a:buChar char="Ø"/>
              <a:defRPr/>
            </a:pPr>
            <a:r>
              <a:rPr lang="hu-HU" sz="2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érettségi megszerzése a szakképzettség </a:t>
            </a:r>
            <a:r>
              <a:rPr lang="hu-H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beszámításával</a:t>
            </a:r>
          </a:p>
          <a:p>
            <a:pPr lvl="3">
              <a:buClr>
                <a:srgbClr val="A69765"/>
              </a:buClr>
              <a:buFont typeface="Wingdings" pitchFamily="2" charset="2"/>
              <a:buChar char="Ø"/>
              <a:defRPr/>
            </a:pPr>
            <a:endParaRPr lang="hu-H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868363" lvl="3" indent="0">
              <a:buClr>
                <a:srgbClr val="A69765"/>
              </a:buClr>
              <a:buNone/>
              <a:defRPr/>
            </a:pPr>
            <a:r>
              <a:rPr lang="hu-H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Mindkét </a:t>
            </a:r>
            <a:r>
              <a:rPr lang="hu-H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tanulási út érettségivel végződik.</a:t>
            </a:r>
          </a:p>
          <a:p>
            <a:pPr lvl="3">
              <a:buClr>
                <a:srgbClr val="A69765"/>
              </a:buClr>
              <a:buFont typeface="Wingdings" pitchFamily="2" charset="2"/>
              <a:buChar char="Ø"/>
              <a:defRPr/>
            </a:pPr>
            <a:endParaRPr lang="hu-HU" sz="2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A69765"/>
              </a:buClr>
              <a:buNone/>
            </a:pPr>
            <a:endParaRPr lang="hu-HU" altLang="hu-H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971600" y="2157710"/>
            <a:ext cx="7200800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hu-HU" sz="2600" b="1" dirty="0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szakközépiskola   	         </a:t>
            </a:r>
            <a:r>
              <a:rPr lang="hu-HU" sz="2600" b="1" dirty="0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szakgimnázium</a:t>
            </a:r>
            <a:endParaRPr lang="hu-HU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rgbClr val="A69765"/>
              </a:buClr>
              <a:buFont typeface="Wingdings" pitchFamily="2" charset="2"/>
              <a:buChar char="Ø"/>
              <a:defRPr/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hu-HU" sz="2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4+1 éves képzés</a:t>
            </a:r>
          </a:p>
          <a:p>
            <a:pPr marL="796925" lvl="2" indent="-342900">
              <a:spcAft>
                <a:spcPts val="1800"/>
              </a:spcAft>
              <a:buClr>
                <a:srgbClr val="A69765"/>
              </a:buClr>
              <a:buFont typeface="Wingdings" pitchFamily="2" charset="2"/>
              <a:buChar char="Ø"/>
              <a:defRPr/>
            </a:pPr>
            <a:r>
              <a:rPr lang="hu-HU" sz="2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Gimnáziumi végzettséggel továbbra is 2 éves szakmai képzés</a:t>
            </a:r>
            <a:r>
              <a:rPr lang="hu-H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hu-HU" sz="2200" b="1" dirty="0" smtClean="0">
                <a:ln w="10541" cmpd="sng">
                  <a:solidFill>
                    <a:srgbClr val="727CA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hu-HU" sz="2200" b="1" dirty="0">
              <a:ln w="10541" cmpd="sng">
                <a:solidFill>
                  <a:srgbClr val="727CA3">
                    <a:shade val="88000"/>
                    <a:satMod val="110000"/>
                  </a:srgbClr>
                </a:solidFill>
                <a:prstDash val="solid"/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Jobbra nyíl 4"/>
          <p:cNvSpPr/>
          <p:nvPr/>
        </p:nvSpPr>
        <p:spPr>
          <a:xfrm>
            <a:off x="4405313" y="2254250"/>
            <a:ext cx="503237" cy="2603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6" name="Jobbra nyíl 5"/>
          <p:cNvSpPr/>
          <p:nvPr/>
        </p:nvSpPr>
        <p:spPr>
          <a:xfrm>
            <a:off x="4105275" y="4135239"/>
            <a:ext cx="503238" cy="2603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59788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69131" y="4099938"/>
            <a:ext cx="2088232" cy="181649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Szakmai ismeretek </a:t>
            </a:r>
          </a:p>
          <a:p>
            <a:pPr algn="ctr"/>
            <a:r>
              <a:rPr lang="hu-HU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(ágazati érettségi)</a:t>
            </a:r>
            <a:endParaRPr lang="hu-HU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180017" y="2000857"/>
            <a:ext cx="2088232" cy="20773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Közismeret (érettségire felkészülés)</a:t>
            </a:r>
            <a:endParaRPr lang="hu-H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5220072" y="2029729"/>
            <a:ext cx="2088232" cy="16152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Közismeret (érettségire felkészülés)</a:t>
            </a:r>
          </a:p>
        </p:txBody>
      </p:sp>
      <p:sp>
        <p:nvSpPr>
          <p:cNvPr id="8" name="Téglalap 7"/>
          <p:cNvSpPr/>
          <p:nvPr/>
        </p:nvSpPr>
        <p:spPr>
          <a:xfrm>
            <a:off x="5220072" y="3645023"/>
            <a:ext cx="2088232" cy="4440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Szakmai ismeretek 2</a:t>
            </a:r>
            <a:r>
              <a:rPr lang="hu-HU" sz="1600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3" name="Jobbra nyíl 2"/>
          <p:cNvSpPr/>
          <p:nvPr/>
        </p:nvSpPr>
        <p:spPr>
          <a:xfrm>
            <a:off x="3652788" y="3766153"/>
            <a:ext cx="1224136" cy="675027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prstClr val="white"/>
              </a:solidFill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5220072" y="4089055"/>
            <a:ext cx="2088232" cy="181649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7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Szakmai ismeretek 1. </a:t>
            </a:r>
          </a:p>
          <a:p>
            <a:pPr algn="ctr"/>
            <a:endParaRPr lang="hu-HU" sz="1000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17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(Szi1+Szi2</a:t>
            </a:r>
          </a:p>
          <a:p>
            <a:pPr algn="ctr"/>
            <a:r>
              <a:rPr lang="hu-HU" sz="17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szakmai érettségi vizsga + szakképesítés)</a:t>
            </a:r>
            <a:endParaRPr lang="hu-HU" sz="17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148813" y="1465470"/>
            <a:ext cx="216597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Szakközépiskola</a:t>
            </a:r>
            <a:endParaRPr lang="hu-HU" sz="2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223745" y="1439818"/>
            <a:ext cx="208582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Szakgimnázium</a:t>
            </a:r>
            <a:endParaRPr lang="hu-HU" sz="2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1333158" y="5968739"/>
            <a:ext cx="1739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kifutó jelleggel</a:t>
            </a:r>
            <a:endParaRPr lang="hu-H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5004048" y="5989022"/>
            <a:ext cx="2723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2016. 09. 01-től felmenő</a:t>
            </a:r>
            <a:endParaRPr lang="hu-H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631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3" grpId="0" animBg="1"/>
      <p:bldP spid="10" grpId="0" animBg="1"/>
      <p:bldP spid="9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llipszis 30"/>
          <p:cNvSpPr/>
          <p:nvPr/>
        </p:nvSpPr>
        <p:spPr>
          <a:xfrm>
            <a:off x="5215532" y="2571842"/>
            <a:ext cx="2869651" cy="13595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églalap 1"/>
          <p:cNvSpPr/>
          <p:nvPr/>
        </p:nvSpPr>
        <p:spPr>
          <a:xfrm>
            <a:off x="539552" y="3140435"/>
            <a:ext cx="2088232" cy="275974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Szakmai ismeretek </a:t>
            </a:r>
          </a:p>
          <a:p>
            <a:pPr algn="ctr"/>
            <a:r>
              <a:rPr lang="hu-HU" dirty="0" smtClean="0"/>
              <a:t>(„1/2 technikus”)</a:t>
            </a:r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6444208" y="2783588"/>
            <a:ext cx="1148013" cy="936104"/>
          </a:xfrm>
          <a:prstGeom prst="rect">
            <a:avLst/>
          </a:prstGeom>
          <a:solidFill>
            <a:srgbClr val="86FE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smtClean="0">
                <a:solidFill>
                  <a:schemeClr val="tx1"/>
                </a:solidFill>
              </a:rPr>
              <a:t>Szakmai ismeretek 2.</a:t>
            </a:r>
          </a:p>
        </p:txBody>
      </p:sp>
      <p:sp>
        <p:nvSpPr>
          <p:cNvPr id="3" name="Jobbra nyíl 2"/>
          <p:cNvSpPr/>
          <p:nvPr/>
        </p:nvSpPr>
        <p:spPr>
          <a:xfrm>
            <a:off x="3707904" y="4133308"/>
            <a:ext cx="1008112" cy="86065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/>
          <p:cNvSpPr txBox="1"/>
          <p:nvPr/>
        </p:nvSpPr>
        <p:spPr>
          <a:xfrm>
            <a:off x="467510" y="2080802"/>
            <a:ext cx="374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Szakgimnázium 9-12. évfolyam</a:t>
            </a:r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467511" y="1340768"/>
            <a:ext cx="7851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400" b="1" dirty="0" smtClean="0">
                <a:solidFill>
                  <a:srgbClr val="7030A0"/>
                </a:solidFill>
              </a:rPr>
              <a:t>Az érettségi vizsgával megszerezhető szakképesítés</a:t>
            </a:r>
            <a:endParaRPr lang="hu-HU" sz="2400" b="1" dirty="0">
              <a:solidFill>
                <a:srgbClr val="7030A0"/>
              </a:solidFill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2861810" y="3140435"/>
            <a:ext cx="702078" cy="2753706"/>
          </a:xfrm>
          <a:prstGeom prst="rect">
            <a:avLst/>
          </a:prstGeom>
          <a:solidFill>
            <a:srgbClr val="86FE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hu-HU" sz="1500" dirty="0" smtClean="0">
                <a:solidFill>
                  <a:schemeClr val="tx1"/>
                </a:solidFill>
              </a:rPr>
              <a:t>Szakmai ismeretek 2.</a:t>
            </a:r>
          </a:p>
        </p:txBody>
      </p:sp>
      <p:sp>
        <p:nvSpPr>
          <p:cNvPr id="7" name="Téglalap 6"/>
          <p:cNvSpPr/>
          <p:nvPr/>
        </p:nvSpPr>
        <p:spPr>
          <a:xfrm>
            <a:off x="1403648" y="4797152"/>
            <a:ext cx="1008112" cy="936104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6" name="Egyenes összekötő nyíllal 15"/>
          <p:cNvCxnSpPr/>
          <p:nvPr/>
        </p:nvCxnSpPr>
        <p:spPr>
          <a:xfrm flipH="1">
            <a:off x="1403648" y="4797152"/>
            <a:ext cx="1008112" cy="93610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églalap 18"/>
          <p:cNvSpPr/>
          <p:nvPr/>
        </p:nvSpPr>
        <p:spPr>
          <a:xfrm>
            <a:off x="5488288" y="3009775"/>
            <a:ext cx="544175" cy="576064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0" name="Egyenes összekötő nyíllal 19"/>
          <p:cNvCxnSpPr/>
          <p:nvPr/>
        </p:nvCxnSpPr>
        <p:spPr>
          <a:xfrm flipH="1">
            <a:off x="5458335" y="3018552"/>
            <a:ext cx="574128" cy="556254"/>
          </a:xfrm>
          <a:prstGeom prst="straightConnector1">
            <a:avLst/>
          </a:prstGeom>
          <a:ln w="381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églalap 21"/>
          <p:cNvSpPr/>
          <p:nvPr/>
        </p:nvSpPr>
        <p:spPr>
          <a:xfrm>
            <a:off x="5870201" y="4376568"/>
            <a:ext cx="2088232" cy="430983"/>
          </a:xfrm>
          <a:prstGeom prst="rect">
            <a:avLst/>
          </a:prstGeom>
          <a:solidFill>
            <a:srgbClr val="86FE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smtClean="0">
                <a:solidFill>
                  <a:schemeClr val="tx1"/>
                </a:solidFill>
              </a:rPr>
              <a:t>Szakmai ismeretek 2.</a:t>
            </a:r>
          </a:p>
        </p:txBody>
      </p:sp>
      <p:sp>
        <p:nvSpPr>
          <p:cNvPr id="24" name="Téglalap 23"/>
          <p:cNvSpPr/>
          <p:nvPr/>
        </p:nvSpPr>
        <p:spPr>
          <a:xfrm>
            <a:off x="6444208" y="5157192"/>
            <a:ext cx="1044116" cy="430983"/>
          </a:xfrm>
          <a:prstGeom prst="rect">
            <a:avLst/>
          </a:prstGeom>
          <a:solidFill>
            <a:srgbClr val="86FE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 smtClean="0">
                <a:solidFill>
                  <a:schemeClr val="tx1"/>
                </a:solidFill>
              </a:rPr>
              <a:t>Szi</a:t>
            </a:r>
            <a:r>
              <a:rPr lang="hu-HU" sz="1500" dirty="0" smtClean="0">
                <a:solidFill>
                  <a:schemeClr val="tx1"/>
                </a:solidFill>
              </a:rPr>
              <a:t> 2/1.</a:t>
            </a:r>
          </a:p>
        </p:txBody>
      </p:sp>
      <p:sp>
        <p:nvSpPr>
          <p:cNvPr id="25" name="Téglalap 24"/>
          <p:cNvSpPr/>
          <p:nvPr/>
        </p:nvSpPr>
        <p:spPr>
          <a:xfrm>
            <a:off x="6415637" y="5894141"/>
            <a:ext cx="1101257" cy="430983"/>
          </a:xfrm>
          <a:prstGeom prst="rect">
            <a:avLst/>
          </a:prstGeom>
          <a:solidFill>
            <a:srgbClr val="86FE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500" dirty="0" err="1">
                <a:solidFill>
                  <a:schemeClr val="tx1"/>
                </a:solidFill>
              </a:rPr>
              <a:t>Szi</a:t>
            </a:r>
            <a:r>
              <a:rPr lang="hu-HU" sz="1500" dirty="0">
                <a:solidFill>
                  <a:schemeClr val="tx1"/>
                </a:solidFill>
              </a:rPr>
              <a:t> </a:t>
            </a:r>
            <a:r>
              <a:rPr lang="hu-HU" sz="1500" dirty="0" smtClean="0">
                <a:solidFill>
                  <a:schemeClr val="tx1"/>
                </a:solidFill>
              </a:rPr>
              <a:t>2/</a:t>
            </a:r>
            <a:r>
              <a:rPr lang="hu-HU" sz="1500" dirty="0" err="1" smtClean="0">
                <a:solidFill>
                  <a:schemeClr val="tx1"/>
                </a:solidFill>
              </a:rPr>
              <a:t>2</a:t>
            </a:r>
            <a:r>
              <a:rPr lang="hu-HU" sz="1500" dirty="0" smtClean="0">
                <a:solidFill>
                  <a:schemeClr val="tx1"/>
                </a:solidFill>
              </a:rPr>
              <a:t>.</a:t>
            </a:r>
            <a:endParaRPr lang="hu-HU" sz="1500" dirty="0">
              <a:solidFill>
                <a:schemeClr val="tx1"/>
              </a:solidFill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4959928" y="1927851"/>
            <a:ext cx="348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smtClean="0"/>
              <a:t>Érettségi vizsga keretében  megszerezhető szakképesítés</a:t>
            </a:r>
            <a:endParaRPr lang="hu-HU" b="1" dirty="0"/>
          </a:p>
        </p:txBody>
      </p:sp>
      <p:sp>
        <p:nvSpPr>
          <p:cNvPr id="27" name="Szövegdoboz 26"/>
          <p:cNvSpPr txBox="1"/>
          <p:nvPr/>
        </p:nvSpPr>
        <p:spPr>
          <a:xfrm>
            <a:off x="6020992" y="3113141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+</a:t>
            </a:r>
            <a:endParaRPr lang="hu-HU" dirty="0"/>
          </a:p>
        </p:txBody>
      </p:sp>
      <p:sp>
        <p:nvSpPr>
          <p:cNvPr id="32" name="Szövegdoboz 31"/>
          <p:cNvSpPr txBox="1"/>
          <p:nvPr/>
        </p:nvSpPr>
        <p:spPr>
          <a:xfrm>
            <a:off x="8248794" y="292847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52</a:t>
            </a:r>
          </a:p>
          <a:p>
            <a:r>
              <a:rPr lang="hu-HU" dirty="0" smtClean="0"/>
              <a:t>34</a:t>
            </a:r>
            <a:endParaRPr lang="hu-HU" dirty="0"/>
          </a:p>
        </p:txBody>
      </p:sp>
      <p:sp>
        <p:nvSpPr>
          <p:cNvPr id="33" name="Szövegdoboz 32"/>
          <p:cNvSpPr txBox="1"/>
          <p:nvPr/>
        </p:nvSpPr>
        <p:spPr>
          <a:xfrm>
            <a:off x="8230585" y="4130394"/>
            <a:ext cx="4411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52</a:t>
            </a:r>
          </a:p>
          <a:p>
            <a:r>
              <a:rPr lang="hu-HU" dirty="0" smtClean="0"/>
              <a:t>51</a:t>
            </a:r>
          </a:p>
          <a:p>
            <a:r>
              <a:rPr lang="hu-HU" dirty="0" smtClean="0"/>
              <a:t>31</a:t>
            </a:r>
            <a:endParaRPr lang="hu-HU" dirty="0"/>
          </a:p>
        </p:txBody>
      </p:sp>
      <p:sp>
        <p:nvSpPr>
          <p:cNvPr id="34" name="Szövegdoboz 33"/>
          <p:cNvSpPr txBox="1"/>
          <p:nvPr/>
        </p:nvSpPr>
        <p:spPr>
          <a:xfrm>
            <a:off x="8248794" y="5265204"/>
            <a:ext cx="4411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52</a:t>
            </a:r>
          </a:p>
          <a:p>
            <a:r>
              <a:rPr lang="hu-HU" dirty="0" smtClean="0"/>
              <a:t>51</a:t>
            </a:r>
          </a:p>
          <a:p>
            <a:r>
              <a:rPr lang="hu-HU" dirty="0" smtClean="0"/>
              <a:t>31</a:t>
            </a:r>
            <a:endParaRPr lang="hu-HU" dirty="0"/>
          </a:p>
        </p:txBody>
      </p:sp>
      <p:sp>
        <p:nvSpPr>
          <p:cNvPr id="35" name="Szövegdoboz 34"/>
          <p:cNvSpPr txBox="1"/>
          <p:nvPr/>
        </p:nvSpPr>
        <p:spPr>
          <a:xfrm>
            <a:off x="4766342" y="306584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/>
              <a:t>A</a:t>
            </a:r>
            <a:endParaRPr lang="hu-HU" sz="2400" b="1" dirty="0"/>
          </a:p>
        </p:txBody>
      </p:sp>
      <p:sp>
        <p:nvSpPr>
          <p:cNvPr id="36" name="Szövegdoboz 35"/>
          <p:cNvSpPr txBox="1"/>
          <p:nvPr/>
        </p:nvSpPr>
        <p:spPr>
          <a:xfrm>
            <a:off x="4989354" y="4449029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/>
              <a:t>B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5011790" y="564796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844514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" grpId="0" animBg="1"/>
      <p:bldP spid="8" grpId="0" animBg="1"/>
      <p:bldP spid="3" grpId="0" animBg="1"/>
      <p:bldP spid="15" grpId="0" animBg="1"/>
      <p:bldP spid="7" grpId="0" animBg="1"/>
      <p:bldP spid="19" grpId="0" animBg="1"/>
      <p:bldP spid="22" grpId="0" animBg="1"/>
      <p:bldP spid="24" grpId="0" animBg="1"/>
      <p:bldP spid="25" grpId="0" animBg="1"/>
      <p:bldP spid="27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497920" y="1916832"/>
            <a:ext cx="8208912" cy="466354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Szempontok: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rendelhető minden egyéb szakmai szempont az óraszám csökkentés céljai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alá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szükségesnél magasabb óraszámok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megadása volt korábban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tartalom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kurtításából következő képzési idő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csökkenés lehetősége 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új rész-szakképesítések kialakítása azon szakképesítések esetében, ahol az óraszám nem csökkenthető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Óraszám csökkenés: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db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részszakképesítés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135 db szakképesítés és ráépülés esetén a felnőttképzési óraszámok jellemzően 10-30% közötti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csökkentése (a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34-es és 54-es  szakképesítések 960-1440 óra tartományból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jellemzően a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800-1000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óra tartományba kerültek )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db új </a:t>
            </a:r>
            <a:r>
              <a:rPr lang="hu-H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részszakképesítés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db 31-es szintkódú és 27 db 51-es szintkódú)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kialakítására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sor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került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7538" lvl="1" indent="-342900">
              <a:buFont typeface="Arial" panose="020B0604020202020204" pitchFamily="34" charset="0"/>
              <a:buChar char="•"/>
            </a:pPr>
            <a:endParaRPr lang="hu-HU" sz="3200" dirty="0">
              <a:latin typeface="Times New Roman" pitchFamily="18" charset="0"/>
              <a:cs typeface="Times New Roman" pitchFamily="18" charset="0"/>
            </a:endParaRPr>
          </a:p>
          <a:p>
            <a:pPr marL="274638" lvl="1" indent="0">
              <a:buNone/>
            </a:pPr>
            <a:endParaRPr lang="hu-HU" sz="3200" dirty="0" smtClean="0"/>
          </a:p>
          <a:p>
            <a:pPr marL="617538" lvl="1" indent="-342900">
              <a:buFont typeface="Arial" panose="020B0604020202020204" pitchFamily="34" charset="0"/>
              <a:buChar char="•"/>
            </a:pPr>
            <a:endParaRPr lang="hu-H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7920" y="1268760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/>
              <a:t>Az OKJ változás szakmai/jogszabályi háttere 2.</a:t>
            </a:r>
          </a:p>
          <a:p>
            <a:pPr algn="ctr"/>
            <a:r>
              <a:rPr lang="hu-HU" sz="2800" b="1" dirty="0" smtClean="0"/>
              <a:t>(felnőttképzési óraszámok)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260249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321937" y="2276872"/>
            <a:ext cx="8568952" cy="4104456"/>
          </a:xfrm>
        </p:spPr>
        <p:txBody>
          <a:bodyPr>
            <a:noAutofit/>
          </a:bodyPr>
          <a:lstStyle/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speciális tudást biztosító szakképesítések, </a:t>
            </a: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szakképesítés-ráépülések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jelennek meg a gépészet, az informatika, a vegyipar, a </a:t>
            </a: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villamos ipar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területén </a:t>
            </a:r>
            <a:endParaRPr lang="hu-H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talakul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nyomdaipari szakképesítés struktúra </a:t>
            </a:r>
            <a:endParaRPr lang="hu-H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vasúti és más közlekedési, logisztikai szakképesítések k</a:t>
            </a: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orszerűsítése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Ágazatok száma, ágazatok, szakmacsoportok megnevezése változott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Korm. határozatok végrehajtásának elősegítése (Tessedik)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Normaszöveg változások (törlés, kapcsolódó, 7. melléklet) </a:t>
            </a:r>
            <a:endParaRPr lang="hu-H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638" lvl="1" indent="0">
              <a:buNone/>
            </a:pPr>
            <a:endParaRPr lang="hu-HU" sz="3200" dirty="0" smtClean="0"/>
          </a:p>
          <a:p>
            <a:pPr marL="617538" lvl="1" indent="-342900">
              <a:buFont typeface="Arial" panose="020B0604020202020204" pitchFamily="34" charset="0"/>
              <a:buChar char="•"/>
            </a:pPr>
            <a:endParaRPr lang="hu-H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268760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/>
              <a:t>Az OKJ változás szakmai/jogszabályi háttere 3.</a:t>
            </a:r>
          </a:p>
          <a:p>
            <a:pPr algn="ctr"/>
            <a:r>
              <a:rPr lang="hu-HU" sz="2800" b="1" dirty="0" smtClean="0"/>
              <a:t>(egyéb javaslatok)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40252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5"/>
          <p:cNvSpPr>
            <a:spLocks noGrp="1"/>
          </p:cNvSpPr>
          <p:nvPr>
            <p:ph idx="13"/>
          </p:nvPr>
        </p:nvSpPr>
        <p:spPr>
          <a:xfrm>
            <a:off x="321937" y="2060848"/>
            <a:ext cx="8568952" cy="4392488"/>
          </a:xfrm>
        </p:spPr>
        <p:txBody>
          <a:bodyPr>
            <a:noAutofit/>
          </a:bodyPr>
          <a:lstStyle/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Európai Parlament és a Tanács 2008. április 23-án ajánlást fogadott el az egész életen át tartó tanulás Európai Képesítési Keretrendszerének 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létrehozásáról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1004/2011. (I. 14.) Korm. határozat az Országos Képesítési Keretrendszer létrehozásáról és bevezetéséről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Magyar Képesítési Keretrendszer (MKKR) a 1229/2012. (VII. 6.) Korm. határozattal került 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elfogadásra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MKKR 8 szintre sorolja be a magyar oktatási rendszerben </a:t>
            </a:r>
            <a:r>
              <a:rPr lang="hu-H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megszerez-hető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állam által elismert képesítéseket, végzettségeket  a szakképesítések összetettségétől függően 4 szintre (2,3,4,5) kerültek elosztásra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MKKR-nek</a:t>
            </a:r>
            <a:r>
              <a:rPr lang="hu-H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Európai Képesítési Keretrendszerrel (EKKR) való megfeleltetéséről szóló nemzeti jelentést az Európai Bizottság EKKR Tanácsadó Testülete 2015. február elején fogadta el.</a:t>
            </a:r>
          </a:p>
          <a:p>
            <a:pPr marL="617538" lvl="1" indent="-342900">
              <a:buFont typeface="Arial" panose="020B0604020202020204" pitchFamily="34" charset="0"/>
              <a:buChar char="•"/>
            </a:pPr>
            <a:endParaRPr lang="hu-HU" sz="2800" dirty="0" smtClean="0"/>
          </a:p>
          <a:p>
            <a:pPr marL="617538" lvl="1" indent="-342900">
              <a:buFont typeface="Arial" panose="020B0604020202020204" pitchFamily="34" charset="0"/>
              <a:buChar char="•"/>
            </a:pPr>
            <a:endParaRPr lang="hu-HU" sz="2600" dirty="0">
              <a:latin typeface="Times New Roman" pitchFamily="18" charset="0"/>
              <a:cs typeface="Times New Roman" pitchFamily="18" charset="0"/>
            </a:endParaRPr>
          </a:p>
          <a:p>
            <a:pPr marL="274638" lvl="1" indent="0">
              <a:buNone/>
            </a:pPr>
            <a:endParaRPr lang="hu-HU" sz="3200" dirty="0" smtClean="0"/>
          </a:p>
          <a:p>
            <a:pPr marL="617538" lvl="1" indent="-342900">
              <a:buFont typeface="Arial" panose="020B0604020202020204" pitchFamily="34" charset="0"/>
              <a:buChar char="•"/>
            </a:pPr>
            <a:endParaRPr lang="hu-H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hu-H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 bwMode="auto">
          <a:xfrm>
            <a:off x="491613" y="1268760"/>
            <a:ext cx="82296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A69765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hu-HU" sz="2800" b="1" dirty="0" smtClean="0"/>
              <a:t>Az OKJ változás szakmai/jogszabályi háttere 4.</a:t>
            </a:r>
          </a:p>
          <a:p>
            <a:pPr algn="ctr"/>
            <a:r>
              <a:rPr lang="hu-HU" sz="2800" b="1" dirty="0" smtClean="0"/>
              <a:t>(MKKR)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4365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ím 1"/>
          <p:cNvSpPr txBox="1">
            <a:spLocks/>
          </p:cNvSpPr>
          <p:nvPr/>
        </p:nvSpPr>
        <p:spPr bwMode="auto">
          <a:xfrm>
            <a:off x="323528" y="1196975"/>
            <a:ext cx="8568952" cy="511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8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Az OKJ módosítás folyamata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28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14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A69765"/>
              </a:buClr>
              <a:buFont typeface="Arial" panose="020B0604020202020204" pitchFamily="34" charset="0"/>
              <a:buChar char="•"/>
            </a:pPr>
            <a:r>
              <a:rPr lang="hu-HU" altLang="hu-HU" sz="2800" dirty="0" smtClean="0">
                <a:latin typeface="Times New Roman" pitchFamily="18" charset="0"/>
                <a:cs typeface="Times New Roman" pitchFamily="18" charset="0"/>
              </a:rPr>
              <a:t>Országos Képzési Jegyzék felülvizsgálata</a:t>
            </a:r>
          </a:p>
          <a:p>
            <a:pPr marL="457200" indent="-4572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A69765"/>
              </a:buClr>
              <a:buFont typeface="Arial" panose="020B0604020202020204" pitchFamily="34" charset="0"/>
              <a:buChar char="•"/>
            </a:pPr>
            <a:r>
              <a:rPr lang="hu-HU" altLang="hu-HU" sz="2800" dirty="0" smtClean="0">
                <a:latin typeface="Times New Roman" pitchFamily="18" charset="0"/>
                <a:cs typeface="Times New Roman" pitchFamily="18" charset="0"/>
              </a:rPr>
              <a:t>Szakmai </a:t>
            </a:r>
            <a:r>
              <a:rPr lang="hu-HU" altLang="hu-HU" sz="2800" dirty="0">
                <a:latin typeface="Times New Roman" pitchFamily="18" charset="0"/>
                <a:cs typeface="Times New Roman" pitchFamily="18" charset="0"/>
              </a:rPr>
              <a:t>követelménymodulok kidolgozása („modul kormányrendelet”)</a:t>
            </a:r>
          </a:p>
          <a:p>
            <a:pPr marL="457200" indent="-4572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A69765"/>
              </a:buClr>
              <a:buFont typeface="Arial" panose="020B0604020202020204" pitchFamily="34" charset="0"/>
              <a:buChar char="•"/>
            </a:pPr>
            <a:r>
              <a:rPr lang="hu-HU" altLang="hu-HU" sz="2800" dirty="0">
                <a:latin typeface="Times New Roman" pitchFamily="18" charset="0"/>
                <a:cs typeface="Times New Roman" pitchFamily="18" charset="0"/>
              </a:rPr>
              <a:t>Szakmai és vizsgakövetelmények</a:t>
            </a:r>
          </a:p>
          <a:p>
            <a:pPr marL="457200" indent="-4572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A69765"/>
              </a:buClr>
              <a:buFont typeface="Arial" panose="020B0604020202020204" pitchFamily="34" charset="0"/>
              <a:buChar char="•"/>
            </a:pPr>
            <a:r>
              <a:rPr lang="hu-HU" altLang="hu-HU" sz="2800" dirty="0">
                <a:latin typeface="Times New Roman" pitchFamily="18" charset="0"/>
                <a:cs typeface="Times New Roman" pitchFamily="18" charset="0"/>
              </a:rPr>
              <a:t>Szakképzési kerettantervek, közismereti kerettantervek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28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12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24456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96752"/>
            <a:ext cx="8784976" cy="576064"/>
          </a:xfrm>
        </p:spPr>
        <p:txBody>
          <a:bodyPr/>
          <a:lstStyle/>
          <a:p>
            <a:pPr algn="ctr"/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Az OKJ módosításának előzményei</a:t>
            </a:r>
            <a:endParaRPr lang="hu-HU" sz="28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286488" y="1959946"/>
            <a:ext cx="5005592" cy="3917325"/>
          </a:xfrm>
        </p:spPr>
        <p:txBody>
          <a:bodyPr numCol="1"/>
          <a:lstStyle/>
          <a:p>
            <a:pPr marL="617537" lvl="2" indent="-342900">
              <a:spcBef>
                <a:spcPts val="600"/>
              </a:spcBef>
              <a:buClr>
                <a:srgbClr val="A19765"/>
              </a:buClr>
              <a:buSzPct val="80000"/>
              <a:buFont typeface="Arial" pitchFamily="34" charset="0"/>
              <a:buChar char="•"/>
            </a:pP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szakképzési és a köznevelési törvény módosítása (szakgimnázium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2300" dirty="0">
              <a:latin typeface="Times New Roman" pitchFamily="18" charset="0"/>
              <a:cs typeface="Times New Roman" pitchFamily="18" charset="0"/>
            </a:endParaRPr>
          </a:p>
          <a:p>
            <a:pPr marL="617537" lvl="2" indent="-342900">
              <a:spcBef>
                <a:spcPts val="600"/>
              </a:spcBef>
              <a:buClr>
                <a:srgbClr val="A19765"/>
              </a:buClr>
              <a:buSzPct val="80000"/>
              <a:buFont typeface="Arial" pitchFamily="34" charset="0"/>
              <a:buChar char="•"/>
            </a:pP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felnőttképzési óraszámok csökkentésének növekvő 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igénye</a:t>
            </a:r>
            <a:endParaRPr lang="hu-HU" sz="2300" dirty="0">
              <a:latin typeface="Times New Roman" pitchFamily="18" charset="0"/>
              <a:cs typeface="Times New Roman" pitchFamily="18" charset="0"/>
            </a:endParaRPr>
          </a:p>
          <a:p>
            <a:pPr marL="617537" lvl="2" indent="-342900">
              <a:spcBef>
                <a:spcPts val="600"/>
              </a:spcBef>
              <a:buClr>
                <a:srgbClr val="A19765"/>
              </a:buClr>
              <a:buSzPct val="80000"/>
              <a:buFont typeface="Arial" pitchFamily="34" charset="0"/>
              <a:buChar char="•"/>
            </a:pP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Egyéb szakmai javaslatok 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(gazdasági szereplők által jelzett igények)</a:t>
            </a:r>
            <a:endParaRPr lang="hu-HU" sz="2300" dirty="0">
              <a:latin typeface="Times New Roman" pitchFamily="18" charset="0"/>
              <a:cs typeface="Times New Roman" pitchFamily="18" charset="0"/>
            </a:endParaRPr>
          </a:p>
          <a:p>
            <a:pPr marL="617537" lvl="2" indent="-342900">
              <a:spcBef>
                <a:spcPts val="600"/>
              </a:spcBef>
              <a:buClr>
                <a:srgbClr val="A19765"/>
              </a:buClr>
              <a:buSzPct val="80000"/>
              <a:buFont typeface="Arial" pitchFamily="34" charset="0"/>
              <a:buChar char="•"/>
            </a:pP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Magyar Képesítési </a:t>
            </a:r>
            <a:r>
              <a:rPr lang="hu-HU" sz="2300" dirty="0" smtClean="0">
                <a:latin typeface="Times New Roman" pitchFamily="18" charset="0"/>
                <a:cs typeface="Times New Roman" pitchFamily="18" charset="0"/>
              </a:rPr>
              <a:t>Keretrendszer (MKKR) 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megjelenése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Jobbra nyíl 3"/>
          <p:cNvSpPr/>
          <p:nvPr/>
        </p:nvSpPr>
        <p:spPr>
          <a:xfrm>
            <a:off x="5249827" y="3433192"/>
            <a:ext cx="120351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6486512" y="1959947"/>
            <a:ext cx="247797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pPr algn="ctr"/>
            <a:endParaRPr lang="hu-HU" sz="26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Az OKJ felülvizsgálata és módosítása</a:t>
            </a:r>
            <a:endParaRPr lang="hu-HU" sz="2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hu-HU" dirty="0"/>
          </a:p>
          <a:p>
            <a:endParaRPr lang="hu-HU" dirty="0"/>
          </a:p>
          <a:p>
            <a:endParaRPr lang="hu-HU" dirty="0" smtClean="0"/>
          </a:p>
        </p:txBody>
      </p:sp>
      <p:sp>
        <p:nvSpPr>
          <p:cNvPr id="7" name="Szövegdoboz 6"/>
          <p:cNvSpPr txBox="1"/>
          <p:nvPr/>
        </p:nvSpPr>
        <p:spPr>
          <a:xfrm>
            <a:off x="539552" y="5929516"/>
            <a:ext cx="8230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OKJ módosítás kihirdetése – 25/2016. (II. 25.) Korm. rendelet  </a:t>
            </a:r>
          </a:p>
        </p:txBody>
      </p:sp>
    </p:spTree>
    <p:extLst>
      <p:ext uri="{BB962C8B-B14F-4D97-AF65-F5344CB8AC3E}">
        <p14:creationId xmlns:p14="http://schemas.microsoft.com/office/powerpoint/2010/main" val="37472451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504056"/>
          </a:xfrm>
        </p:spPr>
        <p:txBody>
          <a:bodyPr/>
          <a:lstStyle/>
          <a:p>
            <a:pPr algn="ctr"/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OKJ változás – </a:t>
            </a:r>
            <a:r>
              <a:rPr lang="hu-HU" sz="26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ADATOK 1.</a:t>
            </a:r>
            <a:endParaRPr lang="hu-HU" sz="26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rtalom helye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73352990"/>
              </p:ext>
            </p:extLst>
          </p:nvPr>
        </p:nvGraphicFramePr>
        <p:xfrm>
          <a:off x="1375826" y="1844824"/>
          <a:ext cx="6652558" cy="3336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1569"/>
                <a:gridCol w="1628829"/>
                <a:gridCol w="1852160"/>
              </a:tblGrid>
              <a:tr h="8983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A változás jellege</a:t>
                      </a:r>
                      <a:endParaRPr lang="hu-HU" sz="17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 smtClean="0">
                          <a:effectLst/>
                        </a:rPr>
                        <a:t>Rész-szakképesítés</a:t>
                      </a:r>
                      <a:endParaRPr lang="hu-HU" sz="17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 smtClean="0">
                          <a:effectLst/>
                        </a:rPr>
                        <a:t>Szakképesítés és </a:t>
                      </a:r>
                      <a:r>
                        <a:rPr lang="hu-HU" sz="1700" dirty="0">
                          <a:effectLst/>
                        </a:rPr>
                        <a:t>szakképesítés-ráépülés</a:t>
                      </a:r>
                      <a:endParaRPr lang="hu-HU" sz="17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</a:tr>
              <a:tr h="364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törlés</a:t>
                      </a:r>
                      <a:endParaRPr lang="hu-HU" sz="17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</a:rPr>
                        <a:t>7</a:t>
                      </a:r>
                      <a:endParaRPr lang="hu-HU" sz="18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</a:rPr>
                        <a:t>23</a:t>
                      </a:r>
                      <a:endParaRPr lang="hu-HU" sz="18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b"/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név/ágazat/szakmacsoport változás, átsorolás</a:t>
                      </a:r>
                      <a:endParaRPr lang="hu-HU" sz="17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hu-HU" sz="18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hu-H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szintváltozás</a:t>
                      </a:r>
                      <a:endParaRPr lang="hu-HU" sz="17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u-HU" sz="18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hu-H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b"/>
                </a:tc>
              </a:tr>
              <a:tr h="428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szakképesítés csere </a:t>
                      </a:r>
                      <a:endParaRPr lang="hu-HU" sz="17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dirty="0" smtClean="0">
                          <a:effectLst/>
                        </a:rPr>
                        <a:t>(</a:t>
                      </a:r>
                      <a:r>
                        <a:rPr lang="hu-HU" sz="1700" dirty="0">
                          <a:effectLst/>
                        </a:rPr>
                        <a:t>törölt és helyette új)</a:t>
                      </a:r>
                      <a:endParaRPr lang="hu-HU" sz="17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hu-H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</a:tr>
              <a:tr h="441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700" b="1" dirty="0">
                          <a:effectLst/>
                        </a:rPr>
                        <a:t>Új</a:t>
                      </a:r>
                      <a:endParaRPr lang="hu-HU" sz="17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b="0" dirty="0">
                          <a:effectLst/>
                        </a:rPr>
                        <a:t>62</a:t>
                      </a:r>
                      <a:endParaRPr lang="hu-HU" sz="1800" b="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800" b="0" dirty="0">
                          <a:effectLst/>
                        </a:rPr>
                        <a:t>88</a:t>
                      </a:r>
                      <a:endParaRPr lang="hu-HU" sz="1800" b="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43628" marR="43628" marT="0" marB="0" anchor="ctr"/>
                </a:tc>
              </a:tr>
            </a:tbl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801296" y="5281776"/>
            <a:ext cx="8136904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Érettségi </a:t>
            </a:r>
            <a:r>
              <a:rPr lang="hu-HU" sz="2200" dirty="0">
                <a:latin typeface="Times New Roman" pitchFamily="18" charset="0"/>
                <a:cs typeface="Times New Roman" pitchFamily="18" charset="0"/>
              </a:rPr>
              <a:t>vizsga keretében megszerezhető: 66 db (41 új, 25 meglévő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62 </a:t>
            </a:r>
            <a:r>
              <a:rPr lang="hu-HU" sz="2200" dirty="0">
                <a:latin typeface="Times New Roman" pitchFamily="18" charset="0"/>
                <a:cs typeface="Times New Roman" pitchFamily="18" charset="0"/>
              </a:rPr>
              <a:t>db új </a:t>
            </a:r>
            <a:r>
              <a:rPr lang="hu-HU" sz="2200" dirty="0" err="1">
                <a:latin typeface="Times New Roman" pitchFamily="18" charset="0"/>
                <a:cs typeface="Times New Roman" pitchFamily="18" charset="0"/>
              </a:rPr>
              <a:t>részszakképesítés</a:t>
            </a:r>
            <a:r>
              <a:rPr lang="hu-HU" sz="2200" dirty="0">
                <a:latin typeface="Times New Roman" pitchFamily="18" charset="0"/>
                <a:cs typeface="Times New Roman" pitchFamily="18" charset="0"/>
              </a:rPr>
              <a:t> (35 db 31-es szintkódú és 27 db 51-es szintkódú</a:t>
            </a:r>
            <a:r>
              <a:rPr lang="hu-HU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63538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504056"/>
          </a:xfrm>
        </p:spPr>
        <p:txBody>
          <a:bodyPr/>
          <a:lstStyle/>
          <a:p>
            <a:pPr algn="ctr"/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OKJ változás – </a:t>
            </a:r>
            <a:r>
              <a:rPr lang="hu-HU" sz="26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ADATOK 2.</a:t>
            </a:r>
            <a:endParaRPr lang="hu-HU" sz="26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940458"/>
              </p:ext>
            </p:extLst>
          </p:nvPr>
        </p:nvGraphicFramePr>
        <p:xfrm>
          <a:off x="1071443" y="2100492"/>
          <a:ext cx="6984777" cy="3231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80"/>
                <a:gridCol w="2136238"/>
                <a:gridCol w="2328259"/>
              </a:tblGrid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hu-HU" sz="2000" dirty="0">
                          <a:effectLst/>
                        </a:rPr>
                        <a:t>Szakképesítések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hu-HU" sz="2000" dirty="0">
                          <a:effectLst/>
                        </a:rPr>
                        <a:t>Régi OKJ (db)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hu-HU" sz="2000">
                          <a:effectLst/>
                        </a:rPr>
                        <a:t>Új OKJ (db)</a:t>
                      </a:r>
                      <a:endParaRPr lang="hu-HU" sz="2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824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 err="1">
                          <a:effectLst/>
                        </a:rPr>
                        <a:t>részszakképesítés</a:t>
                      </a:r>
                      <a:r>
                        <a:rPr lang="hu-HU" sz="2000" dirty="0">
                          <a:effectLst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(21, 31, 51)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152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</a:rPr>
                        <a:t>203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szakképesítés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(32, 34, 52, 54, 62)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</a:rPr>
                        <a:t>289</a:t>
                      </a:r>
                      <a:endParaRPr lang="hu-HU" sz="2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</a:rPr>
                        <a:t>338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9669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szakképesítés-ráépülés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(33, 35, 53, 55)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</a:rPr>
                        <a:t>200</a:t>
                      </a:r>
                      <a:endParaRPr lang="hu-HU" sz="2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</a:rPr>
                        <a:t>218</a:t>
                      </a:r>
                      <a:endParaRPr lang="hu-HU" sz="2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Szövegdoboz 1"/>
          <p:cNvSpPr txBox="1"/>
          <p:nvPr/>
        </p:nvSpPr>
        <p:spPr>
          <a:xfrm>
            <a:off x="989896" y="5805616"/>
            <a:ext cx="7328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59 db új, iskolai rendszerben oktatható szakképesítés!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4360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ím 1"/>
          <p:cNvSpPr txBox="1">
            <a:spLocks/>
          </p:cNvSpPr>
          <p:nvPr/>
        </p:nvSpPr>
        <p:spPr bwMode="auto">
          <a:xfrm>
            <a:off x="468313" y="1196975"/>
            <a:ext cx="82296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altLang="hu-HU" sz="28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Új szakképesítések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8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(a felnőttoktatás kiszélesítése)</a:t>
            </a:r>
          </a:p>
        </p:txBody>
      </p:sp>
      <p:sp>
        <p:nvSpPr>
          <p:cNvPr id="29699" name="Téglalap 1"/>
          <p:cNvSpPr>
            <a:spLocks noChangeArrowheads="1"/>
          </p:cNvSpPr>
          <p:nvPr/>
        </p:nvSpPr>
        <p:spPr bwMode="auto">
          <a:xfrm>
            <a:off x="684213" y="2492375"/>
            <a:ext cx="734536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fontAlgn="base" hangingPunct="1">
              <a:spcBef>
                <a:spcPts val="1200"/>
              </a:spcBef>
              <a:spcAft>
                <a:spcPts val="1200"/>
              </a:spcAft>
              <a:buClr>
                <a:srgbClr val="A69765"/>
              </a:buClr>
              <a:buSzTx/>
              <a:buFontTx/>
              <a:buChar char="-"/>
            </a:pPr>
            <a:r>
              <a:rPr lang="hu-HU" altLang="hu-H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Autóbuszvezető, Tehergépkocsi-vezető</a:t>
            </a:r>
          </a:p>
          <a:p>
            <a:pPr algn="just" eaLnBrk="1" fontAlgn="base" hangingPunct="1">
              <a:spcBef>
                <a:spcPts val="1200"/>
              </a:spcBef>
              <a:spcAft>
                <a:spcPts val="1200"/>
              </a:spcAft>
              <a:buClr>
                <a:srgbClr val="A69765"/>
              </a:buClr>
              <a:buSzTx/>
              <a:buFontTx/>
              <a:buChar char="-"/>
            </a:pPr>
            <a:r>
              <a:rPr lang="hu-HU" altLang="hu-H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Kereskedelmi üzletkötő, Üzleti szolgáltatási munkatárs, </a:t>
            </a:r>
            <a:r>
              <a:rPr lang="hu-HU" altLang="hu-H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Idegennyelvű</a:t>
            </a:r>
            <a:r>
              <a:rPr lang="hu-HU" altLang="hu-H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ipari és kereskedelmi ügyintéző, Mérlegképes könyvelő</a:t>
            </a:r>
          </a:p>
          <a:p>
            <a:pPr eaLnBrk="1" fontAlgn="base" hangingPunct="1">
              <a:spcBef>
                <a:spcPts val="1200"/>
              </a:spcBef>
              <a:spcAft>
                <a:spcPts val="1200"/>
              </a:spcAft>
              <a:buClr>
                <a:srgbClr val="A69765"/>
              </a:buClr>
              <a:buSzTx/>
              <a:buFontTx/>
              <a:buChar char="-"/>
            </a:pPr>
            <a:r>
              <a:rPr lang="hu-HU" altLang="hu-H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Kis- és középvállalkozások</a:t>
            </a:r>
            <a:br>
              <a:rPr lang="hu-HU" altLang="hu-H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altLang="hu-H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ügyvezetője I., II.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543425"/>
            <a:ext cx="252095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003800" y="6154738"/>
            <a:ext cx="3889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800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http://www.nearshoreamericas.com/wp-content/uploads/2014/01/shared-services-crop.jpg</a:t>
            </a:r>
          </a:p>
        </p:txBody>
      </p:sp>
    </p:spTree>
    <p:extLst>
      <p:ext uri="{BB962C8B-B14F-4D97-AF65-F5344CB8AC3E}">
        <p14:creationId xmlns:p14="http://schemas.microsoft.com/office/powerpoint/2010/main" val="387729889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792088"/>
          </a:xfrm>
        </p:spPr>
        <p:txBody>
          <a:bodyPr/>
          <a:lstStyle/>
          <a:p>
            <a:pPr algn="ctr"/>
            <a:r>
              <a:rPr lang="hu-HU" sz="28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Változó szakképzési lehetőségek</a:t>
            </a:r>
            <a:b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(példák)</a:t>
            </a:r>
            <a:endParaRPr lang="hu-HU" sz="2800" dirty="0"/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683568" y="2348880"/>
            <a:ext cx="7776864" cy="4104456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buClr>
                <a:srgbClr val="A29061"/>
              </a:buClr>
              <a:buFont typeface="Arial" pitchFamily="34" charset="0"/>
              <a:buChar char="•"/>
            </a:pP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hu-H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582 08 Kőműves és hidegburkoló	</a:t>
            </a:r>
            <a:endParaRPr lang="hu-H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600"/>
              </a:spcBef>
              <a:buClr>
                <a:srgbClr val="A29061"/>
              </a:buClr>
              <a:buNone/>
            </a:pPr>
            <a:r>
              <a:rPr lang="hu-H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szakképesítés szétválik</a:t>
            </a:r>
          </a:p>
          <a:p>
            <a:pPr marL="617537" lvl="2" indent="-342900">
              <a:spcBef>
                <a:spcPts val="600"/>
              </a:spcBef>
              <a:buClr>
                <a:srgbClr val="A29061"/>
              </a:buClr>
              <a:buFont typeface="Symbol" pitchFamily="18" charset="2"/>
              <a:buChar char=""/>
            </a:pP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hu-H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582 14 </a:t>
            </a: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Kőműves és</a:t>
            </a:r>
          </a:p>
          <a:p>
            <a:pPr marL="617537" lvl="2" indent="-342900">
              <a:spcBef>
                <a:spcPts val="600"/>
              </a:spcBef>
              <a:spcAft>
                <a:spcPts val="1200"/>
              </a:spcAft>
              <a:buClr>
                <a:srgbClr val="A29061"/>
              </a:buClr>
              <a:buFont typeface="Symbol" pitchFamily="18" charset="2"/>
              <a:buChar char=""/>
            </a:pP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hu-H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582 13 </a:t>
            </a: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Burkoló szakképesítéssé</a:t>
            </a:r>
          </a:p>
          <a:p>
            <a:pPr>
              <a:spcAft>
                <a:spcPts val="1200"/>
              </a:spcAft>
              <a:buClr>
                <a:srgbClr val="A29061"/>
              </a:buClr>
              <a:buFont typeface="Arial" pitchFamily="34" charset="0"/>
              <a:buChar char="•"/>
            </a:pP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Az 54 </a:t>
            </a:r>
            <a:r>
              <a:rPr lang="hu-H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811 01 </a:t>
            </a: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Vendéglátásszervező-vendéglős szakképesítés megnevezése módosul </a:t>
            </a:r>
            <a:r>
              <a:rPr lang="hu-HU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Vendéglátásszervezőre</a:t>
            </a:r>
            <a:endParaRPr lang="hu-H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A29061"/>
              </a:buClr>
              <a:buFont typeface="Arial" pitchFamily="34" charset="0"/>
              <a:buChar char="•"/>
            </a:pP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Vendéglátó eladó képzés kikerül az iskolarendszerből, </a:t>
            </a:r>
            <a:r>
              <a:rPr lang="hu-HU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részszakképesítés</a:t>
            </a:r>
            <a:r>
              <a:rPr 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lesz.</a:t>
            </a:r>
            <a:endParaRPr lang="hu-H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 algn="r">
              <a:spcBef>
                <a:spcPts val="600"/>
              </a:spcBef>
              <a:buClr>
                <a:srgbClr val="A29061"/>
              </a:buClr>
              <a:buNone/>
            </a:pPr>
            <a:endParaRPr lang="hu-HU" sz="800" dirty="0" smtClean="0"/>
          </a:p>
          <a:p>
            <a:pPr marL="0" lvl="1" indent="0" algn="r">
              <a:spcBef>
                <a:spcPts val="600"/>
              </a:spcBef>
              <a:buClr>
                <a:srgbClr val="A29061"/>
              </a:buClr>
              <a:buNone/>
            </a:pPr>
            <a:r>
              <a:rPr lang="hu-HU" sz="800" dirty="0" smtClean="0"/>
              <a:t>https</a:t>
            </a:r>
            <a:r>
              <a:rPr lang="hu-HU" sz="800" dirty="0"/>
              <a:t>://www.lakasszerviz-miskolc.hu/burkolas.html</a:t>
            </a:r>
          </a:p>
          <a:p>
            <a:pPr marL="342900" lvl="1" indent="-342900">
              <a:spcBef>
                <a:spcPts val="600"/>
              </a:spcBef>
              <a:buClr>
                <a:srgbClr val="A29061"/>
              </a:buClr>
              <a:buFont typeface="Arial" pitchFamily="34" charset="0"/>
              <a:buChar char="•"/>
            </a:pPr>
            <a:endParaRPr lang="hu-H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84" y="2132856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8343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008112"/>
          </a:xfrm>
        </p:spPr>
        <p:txBody>
          <a:bodyPr/>
          <a:lstStyle/>
          <a:p>
            <a:pPr algn="ctr"/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hu-HU" sz="28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érettségi vizsga keretében szakképesítés </a:t>
            </a:r>
            <a:br>
              <a:rPr lang="hu-HU" sz="28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szerezhető</a:t>
            </a:r>
            <a:b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(példák)</a:t>
            </a:r>
            <a:endParaRPr lang="hu-HU" sz="28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683568" y="2420888"/>
            <a:ext cx="7776864" cy="3751312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buClr>
                <a:srgbClr val="A29061"/>
              </a:buClr>
              <a:buFont typeface="Arial" pitchFamily="34" charset="0"/>
              <a:buChar char="•"/>
            </a:pPr>
            <a:endParaRPr lang="hu-H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600"/>
              </a:spcBef>
              <a:buClr>
                <a:srgbClr val="A29061"/>
              </a:buClr>
              <a:buNone/>
            </a:pPr>
            <a:endParaRPr lang="hu-H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dirty="0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113902"/>
              </p:ext>
            </p:extLst>
          </p:nvPr>
        </p:nvGraphicFramePr>
        <p:xfrm>
          <a:off x="683568" y="2852936"/>
          <a:ext cx="7848872" cy="2448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6867"/>
                <a:gridCol w="2596581"/>
                <a:gridCol w="3435424"/>
              </a:tblGrid>
              <a:tr h="9893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Ágazat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Az érettségi vizsga keretében megszerezhető szakképesítés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Érettségi végzettséghez kötött ágazati szakképesítés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40771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XXVI. Kereskedelem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34 341 01 Eladó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54 341 01 Kereskedő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73478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54 341 02 Kereskedelmi képviselő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776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XXVII. Vendéglátóipar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34 811 03 Pincér</a:t>
                      </a:r>
                      <a:endParaRPr lang="hu-H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54 811 01 </a:t>
                      </a:r>
                      <a:r>
                        <a:rPr lang="hu-H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Vendéglátásszervező</a:t>
                      </a:r>
                      <a:r>
                        <a:rPr lang="hu-H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hu-H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877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67544" y="2060848"/>
            <a:ext cx="8229600" cy="4320480"/>
          </a:xfrm>
        </p:spPr>
        <p:txBody>
          <a:bodyPr/>
          <a:lstStyle/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237/2016. (VIII. 2.) Korm. rendelet</a:t>
            </a:r>
          </a:p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foglalkoztatást elősegítő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támogatások és az egyes GINOP programok keretében szervezett képzések esetében az indíthatósági határidő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2016. december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31-re változott</a:t>
            </a:r>
          </a:p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Technikai hibák javítása</a:t>
            </a:r>
          </a:p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Díszletkivitelező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részszakképesítéssé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alakult.</a:t>
            </a:r>
          </a:p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Törlésre kerültek a Pedagógiai felügyelő (52) és a Közönségforgalmi felügyelő (54) szakképesítések</a:t>
            </a:r>
          </a:p>
          <a:p>
            <a:pPr algn="r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Aft>
                <a:spcPts val="600"/>
              </a:spcAft>
              <a:buNone/>
            </a:pPr>
            <a:r>
              <a:rPr lang="hu-H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hu-H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://radiomusicbomb.com/</a:t>
            </a:r>
            <a:endParaRPr lang="hu-HU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17032"/>
            <a:ext cx="1997924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648072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OKJ módosítás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0678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/>
          <p:nvPr/>
        </p:nvPicPr>
        <p:blipFill>
          <a:blip r:embed="rId3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90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57700"/>
            <a:ext cx="3958367" cy="471597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9698" name="Cím 1"/>
          <p:cNvSpPr txBox="1">
            <a:spLocks/>
          </p:cNvSpPr>
          <p:nvPr/>
        </p:nvSpPr>
        <p:spPr bwMode="auto">
          <a:xfrm>
            <a:off x="468313" y="1196975"/>
            <a:ext cx="8229600" cy="554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800" b="1" dirty="0" err="1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Szvk</a:t>
            </a:r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kiadó és módosító rendeletek 1.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12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27/2012. (VIII. 27.) NGM 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rendelet a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nemzetgazdasági miniszter hatáskörébe tartozó szakképesítések szakmai és vizsgakövetelményeiről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800"/>
              </a:spcAft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29/2016. (VIII. 26.) NGM rendelet a nemzetgazdasági miniszter hatáskörébe tartozó szakképesítések szakmai és vizsgakövetelményeiről szóló 27/2012. (VIII. 27.) NGM rendelet módosításáról</a:t>
            </a:r>
          </a:p>
          <a:p>
            <a:pPr>
              <a:buNone/>
            </a:pP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20/2013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(V. 28.) BM rendelet a </a:t>
            </a: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belügyminiszter ágazatába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tartozó szakképesítések szakmai és vizsgakövetelményeiről, valamint egyes, szakmai és vizsgakövetelmények kiadásáról szóló miniszteri rendeletek hatályon kívül helyezéséről 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36/2016. (VIII. 30.) BM rendelet a belügyminiszter ágazatába tartozó szakképesítések szakmai és vizsgakövetelményeiről, valamint egyes, szakmai és vizsgakövetelmények kiadásáról szóló miniszteri rendeletek hatályon kívül helyezéséről szóló 20/2013. (V. 28.) BM rendelet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módosításáról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1107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339" y="1772816"/>
            <a:ext cx="4559548" cy="487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Cím 1"/>
          <p:cNvSpPr txBox="1">
            <a:spLocks/>
          </p:cNvSpPr>
          <p:nvPr/>
        </p:nvSpPr>
        <p:spPr bwMode="auto">
          <a:xfrm>
            <a:off x="468313" y="1196975"/>
            <a:ext cx="8229600" cy="511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800" b="1" dirty="0" err="1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Szvk</a:t>
            </a:r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kiadó és módosító rendeletek 2.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endParaRPr lang="hu-HU" sz="12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1700" dirty="0" smtClean="0">
                <a:latin typeface="Times New Roman"/>
                <a:ea typeface="Times New Roman"/>
                <a:cs typeface="Times New Roman"/>
              </a:rPr>
              <a:t>12/2013</a:t>
            </a:r>
            <a:r>
              <a:rPr lang="hu-HU" sz="1700" dirty="0">
                <a:latin typeface="Times New Roman"/>
                <a:ea typeface="Times New Roman"/>
                <a:cs typeface="Times New Roman"/>
              </a:rPr>
              <a:t>. (III. 29.) NFM rendelet a nemzeti fejlesztési miniszter ágazatába tartozó szakképesítések szakmai és vizsgakövetelményeiről, valamint egyes, szakmai és vizsgakövetelmények kiadásáról szóló miniszteri rendeletek hatályon kívül helyezéséről</a:t>
            </a:r>
            <a:endParaRPr lang="hu-HU" sz="1700" dirty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1900" b="1" dirty="0">
                <a:latin typeface="Times New Roman"/>
                <a:ea typeface="Times New Roman"/>
                <a:cs typeface="Times New Roman"/>
              </a:rPr>
              <a:t>35/2016. (VIII. 31.) NFM </a:t>
            </a:r>
            <a:r>
              <a:rPr lang="hu-HU" sz="1900" b="1" dirty="0" smtClean="0">
                <a:latin typeface="Times New Roman"/>
                <a:ea typeface="Times New Roman"/>
                <a:cs typeface="Times New Roman"/>
              </a:rPr>
              <a:t>rendelet </a:t>
            </a:r>
            <a:r>
              <a:rPr lang="hu-HU" sz="1700" b="1" dirty="0" smtClean="0">
                <a:latin typeface="Times New Roman"/>
                <a:ea typeface="Times New Roman"/>
                <a:cs typeface="Times New Roman"/>
              </a:rPr>
              <a:t>a </a:t>
            </a:r>
            <a:r>
              <a:rPr lang="hu-HU" sz="1700" b="1" dirty="0">
                <a:latin typeface="Times New Roman"/>
                <a:ea typeface="Times New Roman"/>
                <a:cs typeface="Times New Roman"/>
              </a:rPr>
              <a:t>nemzeti fejlesztési miniszter ágazatába tartozó szakképesítések szakmai és </a:t>
            </a:r>
            <a:r>
              <a:rPr lang="hu-HU" sz="1700" b="1" dirty="0" smtClean="0">
                <a:latin typeface="Times New Roman"/>
                <a:ea typeface="Times New Roman"/>
                <a:cs typeface="Times New Roman"/>
              </a:rPr>
              <a:t>vizsgakövetelményeiről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endParaRPr lang="hu-HU" sz="1700" dirty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1700" dirty="0" smtClean="0">
                <a:latin typeface="Times New Roman"/>
                <a:ea typeface="Times New Roman"/>
                <a:cs typeface="Times New Roman"/>
              </a:rPr>
              <a:t>37/2013</a:t>
            </a:r>
            <a:r>
              <a:rPr lang="hu-HU" sz="1700" dirty="0">
                <a:latin typeface="Times New Roman"/>
                <a:ea typeface="Times New Roman"/>
                <a:cs typeface="Times New Roman"/>
              </a:rPr>
              <a:t>. (V. 28.) EMMI rendelet az emberi erőforrások minisztere ágazatába tartozó szakképesítések </a:t>
            </a:r>
            <a:r>
              <a:rPr lang="hu-HU" sz="1700" dirty="0" smtClean="0">
                <a:latin typeface="Times New Roman"/>
                <a:ea typeface="Times New Roman"/>
                <a:cs typeface="Times New Roman"/>
              </a:rPr>
              <a:t>szakmai </a:t>
            </a:r>
            <a:r>
              <a:rPr lang="hu-HU" sz="1700" dirty="0">
                <a:latin typeface="Times New Roman"/>
                <a:ea typeface="Times New Roman"/>
                <a:cs typeface="Times New Roman"/>
              </a:rPr>
              <a:t>és vizsgakövetelményeiről </a:t>
            </a:r>
            <a:endParaRPr lang="hu-HU" sz="1700" dirty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1900" b="1" dirty="0">
                <a:latin typeface="Times New Roman"/>
                <a:ea typeface="Times New Roman"/>
                <a:cs typeface="Times New Roman"/>
              </a:rPr>
              <a:t>27/2016. (IX. 16.) EMMI </a:t>
            </a:r>
            <a:r>
              <a:rPr lang="hu-HU" sz="1900" b="1" dirty="0" smtClean="0">
                <a:latin typeface="Times New Roman"/>
                <a:ea typeface="Times New Roman"/>
                <a:cs typeface="Times New Roman"/>
              </a:rPr>
              <a:t>rendelet </a:t>
            </a:r>
            <a:r>
              <a:rPr lang="hu-HU" sz="1700" b="1" dirty="0" smtClean="0">
                <a:latin typeface="Times New Roman"/>
                <a:ea typeface="Times New Roman"/>
                <a:cs typeface="Times New Roman"/>
              </a:rPr>
              <a:t>az </a:t>
            </a:r>
            <a:r>
              <a:rPr lang="hu-HU" sz="1700" b="1" dirty="0">
                <a:latin typeface="Times New Roman"/>
                <a:ea typeface="Times New Roman"/>
                <a:cs typeface="Times New Roman"/>
              </a:rPr>
              <a:t>emberi erőforrások minisztere ágazatába tartozó szakképesítések szakmai és </a:t>
            </a:r>
            <a:r>
              <a:rPr lang="hu-HU" sz="1700" b="1" dirty="0" smtClean="0">
                <a:latin typeface="Times New Roman"/>
                <a:ea typeface="Times New Roman"/>
                <a:cs typeface="Times New Roman"/>
              </a:rPr>
              <a:t>vizsgakövetelményeiről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endParaRPr lang="hu-HU" sz="1700" dirty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1700" dirty="0" smtClean="0">
                <a:latin typeface="Times New Roman"/>
                <a:ea typeface="Times New Roman"/>
                <a:cs typeface="Times New Roman"/>
              </a:rPr>
              <a:t>41/2013</a:t>
            </a:r>
            <a:r>
              <a:rPr lang="hu-HU" sz="1700" dirty="0">
                <a:latin typeface="Times New Roman"/>
                <a:ea typeface="Times New Roman"/>
                <a:cs typeface="Times New Roman"/>
              </a:rPr>
              <a:t>. (V. 28.) VM </a:t>
            </a:r>
            <a:r>
              <a:rPr lang="hu-HU" sz="1700" dirty="0" smtClean="0">
                <a:latin typeface="Times New Roman"/>
                <a:ea typeface="Times New Roman"/>
                <a:cs typeface="Times New Roman"/>
              </a:rPr>
              <a:t>rendelet a </a:t>
            </a:r>
            <a:r>
              <a:rPr lang="hu-HU" sz="1700" dirty="0">
                <a:latin typeface="Times New Roman"/>
                <a:ea typeface="Times New Roman"/>
                <a:cs typeface="Times New Roman"/>
              </a:rPr>
              <a:t>vidékfejlesztési miniszter hatáskörébe tartozó szakképesítések szakmai és vizsgakövetelményeiről, valamint egyes, szakmai és vizsgakövetelmények kiadásáról szóló miniszteri rendeletek hatályon kívül helyezéséről </a:t>
            </a:r>
            <a:endParaRPr lang="hu-HU" sz="1700" dirty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1900" b="1" dirty="0">
                <a:latin typeface="Times New Roman"/>
                <a:ea typeface="Times New Roman"/>
                <a:cs typeface="Times New Roman"/>
              </a:rPr>
              <a:t>56/2016. (VIII. 19.) FM rendelet</a:t>
            </a:r>
            <a:r>
              <a:rPr lang="hu-HU" sz="1700" b="1" dirty="0">
                <a:latin typeface="Times New Roman"/>
                <a:ea typeface="Times New Roman"/>
                <a:cs typeface="Times New Roman"/>
              </a:rPr>
              <a:t> a földművelésügyi miniszter hatáskörébe tartozó szakképesítések szakmai és vizsgakövetelményeiről</a:t>
            </a:r>
            <a:endParaRPr lang="hu-HU" sz="1700" dirty="0">
              <a:latin typeface="Calibri"/>
              <a:ea typeface="Calibri"/>
              <a:cs typeface="Times New Roman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1200" b="1" dirty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734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ím 1"/>
          <p:cNvSpPr txBox="1">
            <a:spLocks/>
          </p:cNvSpPr>
          <p:nvPr/>
        </p:nvSpPr>
        <p:spPr bwMode="auto">
          <a:xfrm>
            <a:off x="468313" y="1268760"/>
            <a:ext cx="822960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3200" b="1" dirty="0" err="1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Szvk</a:t>
            </a:r>
            <a:r>
              <a:rPr lang="hu-HU" altLang="hu-HU" sz="32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kiadó és módosító rendeletek 3.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endParaRPr lang="hu-HU" sz="2400" b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19/2012</a:t>
            </a:r>
            <a:r>
              <a:rPr lang="hu-H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(VIII. 28.) HM rendelet a honvédelemért felelős miniszter ágazatába tartozó szakképesítések szakmai és vizsgakövetelményeinek kiadásáról</a:t>
            </a:r>
            <a:endParaRPr lang="hu-H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hu-H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28/2014. (IV. 24.) KIM rendelete a közigazgatási és igazságügyi miniszter ágazatába tartozó szakképesítések szakmai és vizsgakövetelményeiről, valamint egyes igazságügyi </a:t>
            </a:r>
            <a:endParaRPr lang="hu-HU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tárgyú </a:t>
            </a:r>
            <a:r>
              <a:rPr lang="hu-H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rendeletek </a:t>
            </a:r>
            <a:r>
              <a:rPr lang="hu-H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módosításáról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endParaRPr lang="hu-HU" sz="1800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endParaRPr lang="hu-HU" sz="800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r>
              <a:rPr lang="hu-HU" sz="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http</a:t>
            </a:r>
            <a:r>
              <a:rPr lang="hu-HU" sz="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://moodlemoot.hu/mod/forum/view.php?id=157</a:t>
            </a:r>
            <a:endParaRPr lang="hu-HU" sz="800" dirty="0">
              <a:solidFill>
                <a:srgbClr val="000000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endParaRPr lang="hu-H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098" name="Picture 2" descr="Képtalálat a következőre: „technikai hiba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718" y="4869160"/>
            <a:ext cx="20220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37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ím 1"/>
          <p:cNvSpPr txBox="1">
            <a:spLocks/>
          </p:cNvSpPr>
          <p:nvPr/>
        </p:nvSpPr>
        <p:spPr bwMode="auto">
          <a:xfrm>
            <a:off x="468313" y="1268760"/>
            <a:ext cx="822960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 szakképzési kerettanterveket kiadó rendelet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20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200" b="1" dirty="0">
                <a:latin typeface="Times New Roman" pitchFamily="18" charset="0"/>
                <a:cs typeface="Times New Roman" pitchFamily="18" charset="0"/>
              </a:rPr>
              <a:t>30/2016. (VIII. 31.) NGM </a:t>
            </a:r>
            <a:r>
              <a:rPr lang="hu-HU" altLang="hu-HU" sz="2200" b="1" dirty="0" smtClean="0">
                <a:latin typeface="Times New Roman" pitchFamily="18" charset="0"/>
                <a:cs typeface="Times New Roman" pitchFamily="18" charset="0"/>
              </a:rPr>
              <a:t>rendelet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szakképesítések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szakközépiskolai szakképzési kerettanterveit a 2. melléklet,</a:t>
            </a:r>
          </a:p>
          <a:p>
            <a:pPr>
              <a:buNone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szakképesítések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szakgimnáziumi szakképzési kerettanterveit a 3. melléklet,</a:t>
            </a:r>
          </a:p>
          <a:p>
            <a:pPr>
              <a:buNone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szakközépiskolai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valamint szakgimnáziumi szakképesítés-ráépülések szakképzési kerettanterveit a 4. 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melléklet, </a:t>
            </a:r>
          </a:p>
          <a:p>
            <a:pPr>
              <a:buNone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szakiskolában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oktatható két évfolyamos, speciális kerettanterveket az 5. 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melléklet,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szakiskolában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oktatható négy évfolyamos, speciális kerettanterveket a 6. 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melléklet,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rövidebb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képzési idejű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részszakképesítés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megszerzésére irányuló Szakképzési Hídprogram szakképzési kerettanterveit a 7. 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melléklet,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hosszabb képzési idejű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részszakképesítés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megszerzésére irányuló Szakképzési Hídprogram szakképzési kerettanterveit a 8. 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melléklet,</a:t>
            </a: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Szakképzési Hídprogram közismereti kerettanterveit a 9. melléklet tartalmazza.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endParaRPr lang="hu-HU" sz="12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823069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ím 1"/>
          <p:cNvSpPr>
            <a:spLocks noGrp="1"/>
          </p:cNvSpPr>
          <p:nvPr>
            <p:ph type="title"/>
          </p:nvPr>
        </p:nvSpPr>
        <p:spPr>
          <a:xfrm>
            <a:off x="457200" y="1052513"/>
            <a:ext cx="8229600" cy="720725"/>
          </a:xfrm>
        </p:spPr>
        <p:txBody>
          <a:bodyPr/>
          <a:lstStyle/>
          <a:p>
            <a:pPr algn="ctr"/>
            <a:r>
              <a:rPr lang="hu-HU" alt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Új tantárgy</a:t>
            </a:r>
            <a:endParaRPr lang="hu-HU" altLang="hu-HU" dirty="0" smtClean="0"/>
          </a:p>
        </p:txBody>
      </p:sp>
      <p:sp>
        <p:nvSpPr>
          <p:cNvPr id="28675" name="Tartalom helye 2"/>
          <p:cNvSpPr>
            <a:spLocks noGrp="1"/>
          </p:cNvSpPr>
          <p:nvPr>
            <p:ph sz="quarter" idx="1"/>
          </p:nvPr>
        </p:nvSpPr>
        <p:spPr>
          <a:xfrm>
            <a:off x="395288" y="1773238"/>
            <a:ext cx="8291512" cy="4383087"/>
          </a:xfrm>
        </p:spPr>
        <p:txBody>
          <a:bodyPr/>
          <a:lstStyle/>
          <a:p>
            <a:pPr marL="0" indent="0" algn="ctr">
              <a:buFont typeface="Wingdings 3" pitchFamily="18" charset="2"/>
              <a:buNone/>
            </a:pPr>
            <a:r>
              <a:rPr lang="hu-HU" altLang="hu-HU" b="1" smtClean="0">
                <a:latin typeface="Times New Roman" pitchFamily="18" charset="0"/>
                <a:cs typeface="Times New Roman" pitchFamily="18" charset="0"/>
              </a:rPr>
              <a:t>Természettudományos</a:t>
            </a:r>
            <a:r>
              <a:rPr lang="hu-HU" altLang="hu-HU" smtClean="0">
                <a:latin typeface="Times New Roman" pitchFamily="18" charset="0"/>
                <a:cs typeface="Times New Roman" pitchFamily="18" charset="0"/>
              </a:rPr>
              <a:t> ismeretek komplex módon történő oktatása</a:t>
            </a:r>
          </a:p>
          <a:p>
            <a:pPr marL="0" indent="0" algn="ctr">
              <a:buFont typeface="Wingdings 3" pitchFamily="18" charset="2"/>
              <a:buNone/>
            </a:pPr>
            <a:endParaRPr lang="hu-HU" altLang="hu-HU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547664" y="2708920"/>
          <a:ext cx="607233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llipszis 4"/>
          <p:cNvSpPr/>
          <p:nvPr/>
        </p:nvSpPr>
        <p:spPr>
          <a:xfrm>
            <a:off x="3708400" y="3716338"/>
            <a:ext cx="1800225" cy="1657350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732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ím 1"/>
          <p:cNvSpPr>
            <a:spLocks noGrp="1"/>
          </p:cNvSpPr>
          <p:nvPr>
            <p:ph type="title"/>
          </p:nvPr>
        </p:nvSpPr>
        <p:spPr>
          <a:xfrm>
            <a:off x="395288" y="1285875"/>
            <a:ext cx="8353425" cy="8572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Új lehetőségek:  A szakképzési centrumok „hálózat” jellegű működése</a:t>
            </a:r>
            <a:endParaRPr lang="hu-HU" altLang="hu-HU" sz="2800" dirty="0" smtClean="0">
              <a:latin typeface="Arial" charset="0"/>
              <a:cs typeface="Arial" charset="0"/>
            </a:endParaRPr>
          </a:p>
        </p:txBody>
      </p:sp>
      <p:sp>
        <p:nvSpPr>
          <p:cNvPr id="32771" name="Tartalom helye 5"/>
          <p:cNvSpPr>
            <a:spLocks noGrp="1"/>
          </p:cNvSpPr>
          <p:nvPr>
            <p:ph idx="14"/>
          </p:nvPr>
        </p:nvSpPr>
        <p:spPr>
          <a:xfrm>
            <a:off x="684213" y="2492375"/>
            <a:ext cx="7694612" cy="3722688"/>
          </a:xfrm>
          <a:ln/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rgbClr val="A69765"/>
              </a:buClr>
              <a:buFont typeface="Wingdings" pitchFamily="2" charset="2"/>
              <a:buChar char="Ø"/>
            </a:pPr>
            <a:r>
              <a:rPr lang="hu-HU" altLang="hu-HU" sz="2800" smtClean="0">
                <a:latin typeface="Times New Roman" pitchFamily="18" charset="0"/>
                <a:cs typeface="Times New Roman" pitchFamily="18" charset="0"/>
              </a:rPr>
              <a:t>Gyors reagálás a szakképzés kihívásaira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A69765"/>
              </a:buClr>
              <a:buFont typeface="Wingdings" pitchFamily="2" charset="2"/>
              <a:buChar char="Ø"/>
            </a:pPr>
            <a:r>
              <a:rPr lang="hu-HU" altLang="hu-HU" sz="2800" smtClean="0">
                <a:latin typeface="Times New Roman" pitchFamily="18" charset="0"/>
                <a:cs typeface="Times New Roman" pitchFamily="18" charset="0"/>
              </a:rPr>
              <a:t>Hatékonyság növelése a centrumok módszertani megerősítésével 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A69765"/>
              </a:buClr>
              <a:buFont typeface="Wingdings" pitchFamily="2" charset="2"/>
              <a:buChar char="Ø"/>
            </a:pPr>
            <a:r>
              <a:rPr lang="hu-HU" altLang="hu-HU" sz="2800" smtClean="0">
                <a:latin typeface="Times New Roman" pitchFamily="18" charset="0"/>
                <a:cs typeface="Times New Roman" pitchFamily="18" charset="0"/>
              </a:rPr>
              <a:t>A centrumok felnőttképzésben való szerepvállalásának növelése</a:t>
            </a:r>
          </a:p>
        </p:txBody>
      </p:sp>
      <p:pic>
        <p:nvPicPr>
          <p:cNvPr id="32772" name="Kép 6" descr="C:\Users\ArvayE\AppData\Local\Microsoft\Windows\Temporary Internet Files\Content.IE5\HHDONBWS\220px-Grid-tree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3789363"/>
            <a:ext cx="25066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4414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ím 1"/>
          <p:cNvSpPr txBox="1">
            <a:spLocks/>
          </p:cNvSpPr>
          <p:nvPr/>
        </p:nvSpPr>
        <p:spPr bwMode="auto">
          <a:xfrm>
            <a:off x="468313" y="1268760"/>
            <a:ext cx="822960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28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Az OKJ újabb módosítása </a:t>
            </a:r>
            <a:r>
              <a:rPr lang="hu-HU" altLang="hu-HU" sz="28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várható </a:t>
            </a:r>
            <a:endParaRPr lang="hu-HU" altLang="hu-HU" sz="28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1762125" algn="l"/>
              </a:tabLst>
            </a:pPr>
            <a:endParaRPr lang="hu-HU" sz="12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buNone/>
              <a:tabLst>
                <a:tab pos="1762125" algn="l"/>
              </a:tabLst>
            </a:pPr>
            <a:endParaRPr lang="hu-HU" sz="2000" b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buNone/>
              <a:tabLst>
                <a:tab pos="1762125" algn="l"/>
              </a:tabLst>
            </a:pPr>
            <a:r>
              <a:rPr lang="hu-HU" sz="2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Új szakképesítések </a:t>
            </a:r>
            <a:r>
              <a:rPr lang="hu-H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 XXXVIII</a:t>
            </a:r>
            <a:r>
              <a:rPr lang="hu-HU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Rendészet és közszolgálat </a:t>
            </a:r>
            <a:r>
              <a:rPr lang="hu-H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ágazatban:</a:t>
            </a:r>
            <a:endParaRPr lang="hu-HU" sz="2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1">
              <a:lnSpc>
                <a:spcPct val="115000"/>
              </a:lnSpc>
              <a:buNone/>
              <a:tabLst>
                <a:tab pos="1762125" algn="l"/>
              </a:tabLst>
            </a:pPr>
            <a:r>
              <a:rPr lang="hu-H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52-es </a:t>
            </a:r>
            <a:r>
              <a:rPr lang="hu-HU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Honvéd kadét, </a:t>
            </a:r>
            <a:endParaRPr lang="hu-HU" sz="22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1">
              <a:lnSpc>
                <a:spcPct val="115000"/>
              </a:lnSpc>
              <a:buNone/>
              <a:tabLst>
                <a:tab pos="1762125" algn="l"/>
              </a:tabLst>
            </a:pPr>
            <a:r>
              <a:rPr lang="hu-H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54-es </a:t>
            </a:r>
            <a:r>
              <a:rPr lang="hu-HU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Honvédelmi igazgatási </a:t>
            </a:r>
            <a:r>
              <a:rPr lang="hu-H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ügyintéző</a:t>
            </a:r>
          </a:p>
          <a:p>
            <a:pPr lvl="1">
              <a:lnSpc>
                <a:spcPct val="115000"/>
              </a:lnSpc>
              <a:buNone/>
              <a:tabLst>
                <a:tab pos="1762125" algn="l"/>
              </a:tabLst>
            </a:pPr>
            <a:endParaRPr lang="hu-HU" sz="2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buNone/>
              <a:tabLst>
                <a:tab pos="1762125" algn="l"/>
              </a:tabLst>
            </a:pPr>
            <a:r>
              <a:rPr lang="hu-HU" sz="2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Törlésre</a:t>
            </a:r>
            <a:r>
              <a:rPr lang="hu-H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kerül:</a:t>
            </a:r>
          </a:p>
          <a:p>
            <a:pPr lvl="1">
              <a:lnSpc>
                <a:spcPct val="115000"/>
              </a:lnSpc>
              <a:buNone/>
              <a:tabLst>
                <a:tab pos="1762125" algn="l"/>
              </a:tabLst>
            </a:pPr>
            <a:r>
              <a:rPr lang="hu-H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52 245 03 Nyilvántartási </a:t>
            </a:r>
            <a:r>
              <a:rPr lang="hu-HU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és okmányügyintéző </a:t>
            </a:r>
          </a:p>
        </p:txBody>
      </p:sp>
    </p:spTree>
    <p:extLst>
      <p:ext uri="{BB962C8B-B14F-4D97-AF65-F5344CB8AC3E}">
        <p14:creationId xmlns:p14="http://schemas.microsoft.com/office/powerpoint/2010/main" val="36025400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églalap 1"/>
          <p:cNvSpPr>
            <a:spLocks noChangeArrowheads="1"/>
          </p:cNvSpPr>
          <p:nvPr/>
        </p:nvSpPr>
        <p:spPr bwMode="auto">
          <a:xfrm>
            <a:off x="395920" y="2132856"/>
            <a:ext cx="8374385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Aft>
                <a:spcPts val="600"/>
              </a:spcAft>
              <a:buClr>
                <a:srgbClr val="A69765"/>
              </a:buClr>
              <a:buSzTx/>
              <a:buFontTx/>
              <a:buChar char="-"/>
              <a:defRPr/>
            </a:pPr>
            <a:r>
              <a:rPr lang="hu-HU" altLang="hu-HU" sz="2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tanulószerződések kiterjesztése alacsonyabb évfolyamokra </a:t>
            </a:r>
          </a:p>
          <a:p>
            <a:pPr eaLnBrk="1" fontAlgn="base" hangingPunct="1">
              <a:spcAft>
                <a:spcPts val="600"/>
              </a:spcAft>
              <a:buClr>
                <a:srgbClr val="A69765"/>
              </a:buClr>
              <a:buSzTx/>
              <a:buFontTx/>
              <a:buChar char="-"/>
              <a:defRPr/>
            </a:pPr>
            <a:r>
              <a:rPr lang="hu-HU" altLang="hu-HU" sz="2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üzemek feletti tanműhelyi kategória kialakítása (magas színvonalú képzési szolgáltatás) </a:t>
            </a:r>
          </a:p>
          <a:p>
            <a:pPr eaLnBrk="1" fontAlgn="base" hangingPunct="1">
              <a:buClr>
                <a:srgbClr val="A69765"/>
              </a:buClr>
              <a:buSzTx/>
              <a:buFontTx/>
              <a:buChar char="-"/>
              <a:defRPr/>
            </a:pPr>
            <a:r>
              <a:rPr lang="hu-HU" altLang="hu-HU" sz="2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szintvizsga és mestervizsga rendszer </a:t>
            </a:r>
          </a:p>
          <a:p>
            <a:pPr marL="0" indent="0" eaLnBrk="1" fontAlgn="base" hangingPunct="1">
              <a:spcBef>
                <a:spcPts val="0"/>
              </a:spcBef>
              <a:spcAft>
                <a:spcPts val="600"/>
              </a:spcAft>
              <a:buClr>
                <a:srgbClr val="A69765"/>
              </a:buClr>
              <a:buSzTx/>
              <a:buNone/>
              <a:defRPr/>
            </a:pPr>
            <a:r>
              <a:rPr lang="hu-HU" altLang="hu-HU" sz="2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átgondolása, átalakítása</a:t>
            </a:r>
          </a:p>
          <a:p>
            <a:pPr eaLnBrk="1" fontAlgn="base" hangingPunct="1">
              <a:spcAft>
                <a:spcPts val="600"/>
              </a:spcAft>
              <a:buClr>
                <a:srgbClr val="A69765"/>
              </a:buClr>
              <a:buSzTx/>
              <a:buFontTx/>
              <a:buChar char="-"/>
              <a:defRPr/>
            </a:pPr>
            <a:r>
              <a:rPr lang="hu-HU" altLang="hu-HU" sz="2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adminisztráció-csökkenéssel járó </a:t>
            </a:r>
          </a:p>
          <a:p>
            <a:pPr marL="0" indent="0" eaLnBrk="1" fontAlgn="base" hangingPunct="1">
              <a:spcBef>
                <a:spcPts val="0"/>
              </a:spcBef>
              <a:spcAft>
                <a:spcPts val="600"/>
              </a:spcAft>
              <a:buClr>
                <a:srgbClr val="A69765"/>
              </a:buClr>
              <a:buSzTx/>
              <a:buFont typeface="Wingdings 3" pitchFamily="18" charset="2"/>
              <a:buNone/>
              <a:defRPr/>
            </a:pPr>
            <a:r>
              <a:rPr lang="hu-HU" altLang="hu-HU" sz="2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egyszerűsítések</a:t>
            </a:r>
          </a:p>
          <a:p>
            <a:pPr marL="0" indent="0" eaLnBrk="1" fontAlgn="base" hangingPunct="1">
              <a:spcBef>
                <a:spcPts val="0"/>
              </a:spcBef>
              <a:spcAft>
                <a:spcPts val="600"/>
              </a:spcAft>
              <a:buClr>
                <a:srgbClr val="A69765"/>
              </a:buClr>
              <a:buSzTx/>
              <a:buFont typeface="Wingdings 3" pitchFamily="18" charset="2"/>
              <a:buNone/>
              <a:defRPr/>
            </a:pPr>
            <a:endParaRPr lang="hu-HU" altLang="hu-HU" sz="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fontAlgn="base" hangingPunct="1">
              <a:spcBef>
                <a:spcPts val="0"/>
              </a:spcBef>
              <a:spcAft>
                <a:spcPts val="600"/>
              </a:spcAft>
              <a:buClr>
                <a:srgbClr val="A69765"/>
              </a:buClr>
              <a:buSzTx/>
              <a:buFont typeface="Wingdings 3" pitchFamily="18" charset="2"/>
              <a:buNone/>
              <a:defRPr/>
            </a:pPr>
            <a:r>
              <a:rPr lang="hu-HU" altLang="hu-HU" sz="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hu-HU" altLang="hu-HU" sz="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	http</a:t>
            </a:r>
            <a:r>
              <a:rPr lang="hu-HU" altLang="hu-HU" sz="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://grow-group.com/szervezeti-kultura-fejlesztes-3/</a:t>
            </a:r>
            <a:endParaRPr lang="hu-HU" altLang="hu-HU" sz="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Kép 6" descr="Képtalálat a következőre: „fejlesztés”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89040"/>
            <a:ext cx="2448272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33794" name="Cím 1"/>
          <p:cNvSpPr txBox="1">
            <a:spLocks/>
          </p:cNvSpPr>
          <p:nvPr/>
        </p:nvSpPr>
        <p:spPr bwMode="auto">
          <a:xfrm>
            <a:off x="468313" y="1308100"/>
            <a:ext cx="82296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30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 Fejlesztési irányok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hu-HU" altLang="hu-HU" sz="28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1683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ím 1"/>
          <p:cNvSpPr txBox="1">
            <a:spLocks/>
          </p:cNvSpPr>
          <p:nvPr/>
        </p:nvSpPr>
        <p:spPr bwMode="auto">
          <a:xfrm>
            <a:off x="458788" y="1195983"/>
            <a:ext cx="82296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hu-HU" altLang="hu-HU" sz="30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Fejlesztési források</a:t>
            </a:r>
            <a:endParaRPr lang="hu-HU" altLang="hu-HU" sz="28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Téglalap 1"/>
          <p:cNvSpPr>
            <a:spLocks noChangeArrowheads="1"/>
          </p:cNvSpPr>
          <p:nvPr/>
        </p:nvSpPr>
        <p:spPr bwMode="auto">
          <a:xfrm>
            <a:off x="325438" y="2132856"/>
            <a:ext cx="8785225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</a:pPr>
            <a:r>
              <a:rPr lang="hu-HU" altLang="hu-H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Elindult kiemelt projektek:</a:t>
            </a:r>
          </a:p>
          <a:p>
            <a:pPr eaLnBrk="1" fontAlgn="b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</a:pPr>
            <a:endParaRPr lang="hu-HU" altLang="hu-H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Tx/>
              <a:buNone/>
            </a:pPr>
            <a:r>
              <a:rPr lang="hu-HU" alt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GINOP-6.1.1 Alacsony képzettségűek és közfoglalkoztatottak képzése – 30 Mrd </a:t>
            </a: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Tx/>
              <a:buNone/>
            </a:pPr>
            <a:r>
              <a:rPr lang="hu-HU" altLang="hu-H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GINOP-6.1.2 A digitális szakadék csökkentése – 20,4 Mrd</a:t>
            </a: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 typeface="Wingdings 3" pitchFamily="18" charset="2"/>
              <a:buNone/>
            </a:pPr>
            <a:r>
              <a:rPr lang="hu-HU" altLang="hu-H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GINOP-6.2.2-VEKOP/15 A szakképzést végzettség nélkül elhagyók számának csökkentése – 1,5 Mrd </a:t>
            </a:r>
          </a:p>
        </p:txBody>
      </p:sp>
    </p:spTree>
    <p:extLst>
      <p:ext uri="{BB962C8B-B14F-4D97-AF65-F5344CB8AC3E}">
        <p14:creationId xmlns:p14="http://schemas.microsoft.com/office/powerpoint/2010/main" val="15462679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ím 1"/>
          <p:cNvSpPr txBox="1">
            <a:spLocks/>
          </p:cNvSpPr>
          <p:nvPr/>
        </p:nvSpPr>
        <p:spPr bwMode="auto">
          <a:xfrm>
            <a:off x="458788" y="1196975"/>
            <a:ext cx="82296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pitchFamily="34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altLang="hu-HU" sz="2500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Fejlesztési </a:t>
            </a:r>
            <a:r>
              <a:rPr lang="hu-HU" altLang="hu-HU" sz="2500" b="1" dirty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források </a:t>
            </a:r>
          </a:p>
        </p:txBody>
      </p:sp>
      <p:sp>
        <p:nvSpPr>
          <p:cNvPr id="34819" name="Téglalap 1"/>
          <p:cNvSpPr>
            <a:spLocks noChangeArrowheads="1"/>
          </p:cNvSpPr>
          <p:nvPr/>
        </p:nvSpPr>
        <p:spPr bwMode="auto">
          <a:xfrm>
            <a:off x="458787" y="1988840"/>
            <a:ext cx="8505825" cy="433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" hangingPunct="1">
              <a:lnSpc>
                <a:spcPct val="114000"/>
              </a:lnSpc>
              <a:spcBef>
                <a:spcPct val="0"/>
              </a:spcBef>
              <a:buClrTx/>
              <a:buSzTx/>
              <a:buNone/>
            </a:pPr>
            <a:r>
              <a:rPr lang="hu-HU" altLang="hu-H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Tervezés alatt álló </a:t>
            </a:r>
            <a:r>
              <a:rPr lang="hu-HU" altLang="hu-H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projektek:</a:t>
            </a: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buClrTx/>
              <a:buSzTx/>
              <a:buNone/>
            </a:pPr>
            <a:endParaRPr lang="hu-HU" altLang="hu-H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 typeface="Wingdings 3" pitchFamily="18" charset="2"/>
              <a:buNone/>
            </a:pPr>
            <a:r>
              <a:rPr lang="hu-HU" altLang="hu-HU" sz="2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GINOP-6.1.3-VEKOP </a:t>
            </a:r>
            <a:r>
              <a:rPr lang="hu-HU" altLang="hu-HU" sz="2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-8.5.1  Idegen nyelvi készségek fejlesztése  – 15,00 Mrd + 2,5 Mrd</a:t>
            </a: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 typeface="Wingdings 3" pitchFamily="18" charset="2"/>
              <a:buNone/>
            </a:pPr>
            <a:r>
              <a:rPr lang="hu-HU" altLang="hu-HU" sz="2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GINOP-6.1.4 Munkaerőpiaci kulcskompetenciák fejlesztése – 2,5 Mrd</a:t>
            </a: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 typeface="Wingdings 3" pitchFamily="18" charset="2"/>
              <a:buNone/>
            </a:pPr>
            <a:r>
              <a:rPr lang="hu-HU" altLang="hu-HU" sz="2300" dirty="0">
                <a:latin typeface="Times New Roman" pitchFamily="18" charset="0"/>
                <a:cs typeface="Times New Roman" pitchFamily="18" charset="0"/>
              </a:rPr>
              <a:t>GINOP-6.2.3-VEKOP-8.6.3 A szakképzési intézményrendszer átfogó fejlesztés  8,75 Mrd + 1,3 Mrd</a:t>
            </a:r>
          </a:p>
          <a:p>
            <a:pPr eaLnBrk="1" fontAlgn="b" hangingPunct="1">
              <a:lnSpc>
                <a:spcPct val="114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Tx/>
              <a:buNone/>
            </a:pPr>
            <a:r>
              <a:rPr lang="hu-HU" altLang="hu-HU" sz="2300" dirty="0">
                <a:latin typeface="Times New Roman" pitchFamily="18" charset="0"/>
                <a:cs typeface="Times New Roman" pitchFamily="18" charset="0"/>
              </a:rPr>
              <a:t>GINOP-6.2.4-VEKOP-16  A 21. századi szakképzés és felnőttképzés minőségének, valamint tartalmának fejlesztése”   7 Mrd</a:t>
            </a:r>
          </a:p>
        </p:txBody>
      </p:sp>
    </p:spTree>
    <p:extLst>
      <p:ext uri="{BB962C8B-B14F-4D97-AF65-F5344CB8AC3E}">
        <p14:creationId xmlns:p14="http://schemas.microsoft.com/office/powerpoint/2010/main" val="277206523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hu-HU" altLang="hu-HU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hu-HU" altLang="hu-HU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hu-HU" altLang="hu-HU" sz="20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hu-HU" altLang="hu-HU" sz="2000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charset="0"/>
              <a:buNone/>
            </a:pPr>
            <a:r>
              <a:rPr lang="hu-HU" altLang="hu-HU" b="1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KÖSZÖNÖM MEGTISZTELŐ FIGYELMÜKET!</a:t>
            </a:r>
          </a:p>
          <a:p>
            <a:pPr marL="0" indent="0" algn="ctr">
              <a:buFont typeface="Arial" charset="0"/>
              <a:buNone/>
            </a:pPr>
            <a:endParaRPr lang="hu-HU" altLang="hu-HU" b="1" dirty="0" smtClean="0">
              <a:solidFill>
                <a:srgbClr val="A697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charset="0"/>
              <a:buNone/>
            </a:pPr>
            <a:r>
              <a:rPr lang="hu-HU" altLang="hu-HU" sz="2400" dirty="0" smtClean="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rPr>
              <a:t>laszlo.bruckner@ngm.gov.hu</a:t>
            </a:r>
          </a:p>
        </p:txBody>
      </p:sp>
    </p:spTree>
    <p:extLst>
      <p:ext uri="{BB962C8B-B14F-4D97-AF65-F5344CB8AC3E}">
        <p14:creationId xmlns:p14="http://schemas.microsoft.com/office/powerpoint/2010/main" val="153578764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rigó">
  <a:themeElements>
    <a:clrScheme name="Origó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ó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loldala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rigó">
  <a:themeElements>
    <a:clrScheme name="Origó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ó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rigó">
  <a:themeElements>
    <a:clrScheme name="Origó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ó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4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5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6.xml><?xml version="1.0" encoding="utf-8"?>
<a:themeOverride xmlns:a="http://schemas.openxmlformats.org/drawingml/2006/main">
  <a:clrScheme name="Origó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2602</Words>
  <Application>Microsoft Office PowerPoint</Application>
  <PresentationFormat>Diavetítés a képernyőre (4:3 oldalarány)</PresentationFormat>
  <Paragraphs>348</Paragraphs>
  <Slides>29</Slides>
  <Notes>29</Notes>
  <HiddenSlides>0</HiddenSlides>
  <MMClips>0</MMClips>
  <ScaleCrop>false</ScaleCrop>
  <HeadingPairs>
    <vt:vector size="4" baseType="variant">
      <vt:variant>
        <vt:lpstr>Téma</vt:lpstr>
      </vt:variant>
      <vt:variant>
        <vt:i4>5</vt:i4>
      </vt:variant>
      <vt:variant>
        <vt:lpstr>Diacímek</vt:lpstr>
      </vt:variant>
      <vt:variant>
        <vt:i4>29</vt:i4>
      </vt:variant>
    </vt:vector>
  </HeadingPairs>
  <TitlesOfParts>
    <vt:vector size="34" baseType="lpstr">
      <vt:lpstr>Office Theme</vt:lpstr>
      <vt:lpstr>1_Origó</vt:lpstr>
      <vt:lpstr>Beloldalak</vt:lpstr>
      <vt:lpstr>2_Origó</vt:lpstr>
      <vt:lpstr>3_Origó</vt:lpstr>
      <vt:lpstr>Szakképzés a gazdaság szolgálatában</vt:lpstr>
      <vt:lpstr> Hazai szakképzés a XXI. században: új kihívások   </vt:lpstr>
      <vt:lpstr>A magyar szakpolitika válasza: „Szakképzés a gazdaság szolgálatában” c. koncepció</vt:lpstr>
      <vt:lpstr>PowerPoint bemutató</vt:lpstr>
      <vt:lpstr> Új képzési struktúra bevezetése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Az OKJ módosításának előzményei</vt:lpstr>
      <vt:lpstr>OKJ változás – ADATOK 1.</vt:lpstr>
      <vt:lpstr>OKJ változás – ADATOK 2.</vt:lpstr>
      <vt:lpstr>PowerPoint bemutató</vt:lpstr>
      <vt:lpstr> Változó szakképzési lehetőségek (példák)</vt:lpstr>
      <vt:lpstr>Az érettségi vizsga keretében szakképesítés  szerezhető (példák)</vt:lpstr>
      <vt:lpstr>OKJ módosítás</vt:lpstr>
      <vt:lpstr>PowerPoint bemutató</vt:lpstr>
      <vt:lpstr>PowerPoint bemutató</vt:lpstr>
      <vt:lpstr>PowerPoint bemutató</vt:lpstr>
      <vt:lpstr>PowerPoint bemutató</vt:lpstr>
      <vt:lpstr> Új tantárgy</vt:lpstr>
      <vt:lpstr>Új lehetőségek:  A szakképzési centrumok „hálózat” jellegű működése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KD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Szakképzés a gazdaság szolgálatában</dc:title>
  <dc:creator>Eszes-Anka Anikó</dc:creator>
  <cp:lastModifiedBy>user</cp:lastModifiedBy>
  <cp:revision>44</cp:revision>
  <dcterms:created xsi:type="dcterms:W3CDTF">2016-11-10T16:02:14Z</dcterms:created>
  <dcterms:modified xsi:type="dcterms:W3CDTF">2016-11-21T10:53:29Z</dcterms:modified>
</cp:coreProperties>
</file>