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8" r:id="rId2"/>
    <p:sldMasterId id="2147483756" r:id="rId3"/>
    <p:sldMasterId id="2147483772" r:id="rId4"/>
  </p:sldMasterIdLst>
  <p:notesMasterIdLst>
    <p:notesMasterId r:id="rId15"/>
  </p:notesMasterIdLst>
  <p:handoutMasterIdLst>
    <p:handoutMasterId r:id="rId16"/>
  </p:handoutMasterIdLst>
  <p:sldIdLst>
    <p:sldId id="271" r:id="rId5"/>
    <p:sldId id="272" r:id="rId6"/>
    <p:sldId id="266" r:id="rId7"/>
    <p:sldId id="267" r:id="rId8"/>
    <p:sldId id="274" r:id="rId9"/>
    <p:sldId id="268" r:id="rId10"/>
    <p:sldId id="273" r:id="rId11"/>
    <p:sldId id="269" r:id="rId12"/>
    <p:sldId id="275" r:id="rId13"/>
    <p:sldId id="270" r:id="rId14"/>
  </p:sldIdLst>
  <p:sldSz cx="9144000" cy="6858000" type="screen4x3"/>
  <p:notesSz cx="6669088" cy="992663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ötét stílus 1 – 4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ötét stílus 1 – 2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ötét stílus 1 – 1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ötét stílu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77" autoAdjust="0"/>
  </p:normalViewPr>
  <p:slideViewPr>
    <p:cSldViewPr>
      <p:cViewPr>
        <p:scale>
          <a:sx n="85" d="100"/>
          <a:sy n="85" d="100"/>
        </p:scale>
        <p:origin x="-152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DAA23-D053-4A9C-A841-D4B6F5190276}" type="datetimeFigureOut">
              <a:rPr lang="hu-HU" smtClean="0"/>
              <a:t>2015.02.11.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0A02C-4642-4E93-9FBB-0DA5CAF317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373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C5B12CC-658F-4A6B-B88A-15236863A63C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6CF929E-4412-4126-8172-AF8E30C0768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8546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44036" name="Dia számának hely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C84CF7-890A-4E8A-ABC2-A5C4F1178941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hu-HU" dirty="0" smtClean="0"/>
              <a:t>31-es </a:t>
            </a:r>
            <a:r>
              <a:rPr lang="hu-HU" dirty="0" err="1" smtClean="0"/>
              <a:t>lvl</a:t>
            </a:r>
            <a:r>
              <a:rPr lang="hu-HU" dirty="0" smtClean="0"/>
              <a:t> 2 – Állatgondozó</a:t>
            </a:r>
          </a:p>
          <a:p>
            <a:pPr>
              <a:spcBef>
                <a:spcPct val="0"/>
              </a:spcBef>
            </a:pPr>
            <a:r>
              <a:rPr lang="hu-HU" dirty="0" smtClean="0"/>
              <a:t>31-es </a:t>
            </a:r>
            <a:r>
              <a:rPr lang="hu-HU" dirty="0" err="1" smtClean="0"/>
              <a:t>lvl</a:t>
            </a:r>
            <a:r>
              <a:rPr lang="hu-HU" dirty="0" smtClean="0"/>
              <a:t> 4 – Kályhás</a:t>
            </a:r>
            <a:r>
              <a:rPr lang="hu-HU" baseline="0" dirty="0" smtClean="0"/>
              <a:t> </a:t>
            </a:r>
          </a:p>
          <a:p>
            <a:pPr>
              <a:spcBef>
                <a:spcPct val="0"/>
              </a:spcBef>
            </a:pPr>
            <a:r>
              <a:rPr lang="hu-HU" dirty="0" smtClean="0"/>
              <a:t>32-es </a:t>
            </a:r>
            <a:r>
              <a:rPr lang="hu-HU" dirty="0" err="1" smtClean="0"/>
              <a:t>lvl</a:t>
            </a:r>
            <a:r>
              <a:rPr lang="hu-HU" dirty="0" smtClean="0"/>
              <a:t> 4</a:t>
            </a:r>
            <a:r>
              <a:rPr lang="hu-HU" baseline="0" dirty="0" smtClean="0"/>
              <a:t> -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Tisztítás-technológiai szakmunkás</a:t>
            </a:r>
            <a:r>
              <a:rPr lang="hu-HU" dirty="0" smtClean="0"/>
              <a:t> </a:t>
            </a:r>
          </a:p>
          <a:p>
            <a:pPr>
              <a:spcBef>
                <a:spcPct val="0"/>
              </a:spcBef>
            </a:pPr>
            <a:r>
              <a:rPr lang="hu-HU" dirty="0" smtClean="0"/>
              <a:t>33-as </a:t>
            </a:r>
            <a:r>
              <a:rPr lang="hu-HU" dirty="0" err="1" smtClean="0"/>
              <a:t>lvl</a:t>
            </a:r>
            <a:r>
              <a:rPr lang="hu-HU" dirty="0" smtClean="0"/>
              <a:t> 4 -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Cipőkészítő</a:t>
            </a:r>
            <a:r>
              <a:rPr lang="hu-HU" dirty="0" smtClean="0"/>
              <a:t> </a:t>
            </a:r>
          </a:p>
          <a:p>
            <a:pPr eaLnBrk="1" hangingPunct="1"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45060" name="Dia számának hely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535643-3A90-4776-9028-8DD2037D0AAC}" type="slidenum">
              <a:rPr lang="hu-H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hu-H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hu-HU" dirty="0" smtClean="0"/>
              <a:t>31-es </a:t>
            </a:r>
            <a:r>
              <a:rPr lang="hu-HU" dirty="0" err="1" smtClean="0"/>
              <a:t>lvl</a:t>
            </a:r>
            <a:r>
              <a:rPr lang="hu-HU" dirty="0" smtClean="0"/>
              <a:t> 2 – Állatgondozó</a:t>
            </a:r>
          </a:p>
          <a:p>
            <a:pPr>
              <a:spcBef>
                <a:spcPct val="0"/>
              </a:spcBef>
            </a:pPr>
            <a:r>
              <a:rPr lang="hu-HU" dirty="0" smtClean="0"/>
              <a:t>31-es </a:t>
            </a:r>
            <a:r>
              <a:rPr lang="hu-HU" dirty="0" err="1" smtClean="0"/>
              <a:t>lvl</a:t>
            </a:r>
            <a:r>
              <a:rPr lang="hu-HU" dirty="0" smtClean="0"/>
              <a:t> 4 – Kályhás</a:t>
            </a:r>
            <a:r>
              <a:rPr lang="hu-HU" baseline="0" dirty="0" smtClean="0"/>
              <a:t> </a:t>
            </a:r>
          </a:p>
          <a:p>
            <a:pPr>
              <a:spcBef>
                <a:spcPct val="0"/>
              </a:spcBef>
            </a:pPr>
            <a:r>
              <a:rPr lang="hu-HU" dirty="0" smtClean="0"/>
              <a:t>32-es </a:t>
            </a:r>
            <a:r>
              <a:rPr lang="hu-HU" dirty="0" err="1" smtClean="0"/>
              <a:t>lvl</a:t>
            </a:r>
            <a:r>
              <a:rPr lang="hu-HU" dirty="0" smtClean="0"/>
              <a:t> 4</a:t>
            </a:r>
            <a:r>
              <a:rPr lang="hu-HU" baseline="0" dirty="0" smtClean="0"/>
              <a:t> -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Tisztítás-technológiai szakmunkás</a:t>
            </a:r>
            <a:r>
              <a:rPr lang="hu-HU" dirty="0" smtClean="0"/>
              <a:t> </a:t>
            </a:r>
          </a:p>
          <a:p>
            <a:pPr>
              <a:spcBef>
                <a:spcPct val="0"/>
              </a:spcBef>
            </a:pPr>
            <a:r>
              <a:rPr lang="hu-HU" dirty="0" smtClean="0"/>
              <a:t>33-as </a:t>
            </a:r>
            <a:r>
              <a:rPr lang="hu-HU" dirty="0" err="1" smtClean="0"/>
              <a:t>lvl</a:t>
            </a:r>
            <a:r>
              <a:rPr lang="hu-HU" dirty="0" smtClean="0"/>
              <a:t> 4 - </a:t>
            </a:r>
            <a:r>
              <a:rPr lang="hu-H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Cipőkészítő</a:t>
            </a:r>
            <a:r>
              <a:rPr lang="hu-HU" dirty="0" smtClean="0"/>
              <a:t> </a:t>
            </a:r>
          </a:p>
          <a:p>
            <a:pPr eaLnBrk="1" hangingPunct="1">
              <a:spcBef>
                <a:spcPct val="0"/>
              </a:spcBef>
            </a:pPr>
            <a:endParaRPr lang="hu-HU" dirty="0" smtClean="0"/>
          </a:p>
        </p:txBody>
      </p:sp>
      <p:sp>
        <p:nvSpPr>
          <p:cNvPr id="45060" name="Dia számának hely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535643-3A90-4776-9028-8DD2037D0AAC}" type="slidenum">
              <a:rPr lang="hu-H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hu-H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46084" name="Dia számának hely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A8E002-8D11-4D5B-92B2-3BB7A229D649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9B89E-4F9C-45DB-A245-9DD5E72FA530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2D0A8-397D-418C-A765-12F6BF68E83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357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AA86C-DE48-4D79-ABEC-3D8D99E8D18D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8DC82-DDE4-4FDD-87CD-1517D38AC83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081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D6E5F-CF02-4A01-B673-147C15C9DFBC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7367E-72B9-4A2C-AEE3-A8E5C3882F5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751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2646A-ADC5-437D-91EE-29F8BA8A6851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87A19-3061-4589-B94D-14AE3511B15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7621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3D7EF-8471-4B14-8E76-FCC768FCF87B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9420-D5FA-403E-AA3B-47B9C8E8F31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7762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8A88E-DF7A-42D9-8CBD-A22E6585ABB5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DCFFE-851F-41C8-9CCB-94C54E152CC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699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4E1F5-4BC1-4A64-98FA-7BA88326759D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0ED98-15D5-47E8-8421-46028993407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5743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73392-ADB5-4059-8046-BC7853B87F79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8F1E7-81AC-46E5-B13C-5FEDEB1C108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06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10011-3C71-4AE4-8366-6E4C5DD55A9B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5478F-9E4E-4573-B21E-7F8A5C57F05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415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524B3-4D4F-4797-97F8-520775741569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FD96C-ED6A-400D-8124-8C03D273576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8632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BB6B1-A599-45E3-8420-8BFB1FE28AB9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592B7-70BD-401F-9B95-8989DBC59E1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112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495800" y="3886200"/>
            <a:ext cx="4343400" cy="914400"/>
          </a:xfrm>
        </p:spPr>
        <p:txBody>
          <a:bodyPr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</p:txBody>
      </p:sp>
    </p:spTree>
    <p:extLst>
      <p:ext uri="{BB962C8B-B14F-4D97-AF65-F5344CB8AC3E}">
        <p14:creationId xmlns:p14="http://schemas.microsoft.com/office/powerpoint/2010/main" val="448323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572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34000" y="1600200"/>
            <a:ext cx="3352800" cy="4114800"/>
          </a:xfrm>
        </p:spPr>
        <p:txBody>
          <a:bodyPr rtlCol="0">
            <a:normAutofit/>
          </a:bodyPr>
          <a:lstStyle/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4306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99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7200" fontAlgn="auto">
              <a:spcAft>
                <a:spcPts val="0"/>
              </a:spcAft>
              <a:defRPr/>
            </a:pPr>
            <a:r>
              <a:rPr lang="hu-HU" sz="2400" b="1" cap="all">
                <a:solidFill>
                  <a:srgbClr val="FFFFFF"/>
                </a:solidFill>
                <a:latin typeface="Arial"/>
                <a:ea typeface="+mj-ea"/>
                <a:cs typeface="Arial"/>
              </a:rPr>
              <a:t>Click to edit Master title style</a:t>
            </a:r>
            <a:endParaRPr lang="en-US" sz="2400" b="1" cap="all">
              <a:solidFill>
                <a:srgbClr val="FFFFFF"/>
              </a:solidFill>
              <a:latin typeface="Arial"/>
              <a:ea typeface="+mj-ea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24000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1EB4D-F9E7-4A2C-A2E5-245EC82CB954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605CC-FCC3-4FC4-B9AE-8C6F9DF0A4F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253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03EA6C-D957-4FB1-9A8E-A95136401079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9ED264-C596-4AA7-A948-9AD80792012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5203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DB521C-4B4D-465B-A789-6D3A28D4C913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270CCC-3A11-4DD4-8A56-10BC8FA6B5A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4924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BAEE0B-6148-4829-A3FD-4F521945707B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FEB241-D7E1-433B-84B3-99E748AD147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58873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200800-C94A-4AB4-B95C-1B0BE7BC5310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B45DF5-2EE0-4A31-B2BA-7D8067C843E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7092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7A7BC9-3EDF-4E0A-A0FD-CD8D2034933E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F840E5-7C2E-46E7-94CB-7BCA01E2A5D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8615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86C562-A0DE-4983-9649-4122BE456BEE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3CECD2-42CD-4F17-AA33-85838BA2CB1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9976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F0FFA7-3F2E-415A-83E4-8B5FD6AB0F29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0F2ED7-03B7-4D57-A751-3994F5AE960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7683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7D9DB4-94AD-4DB9-8DAA-9E6F13D0BC47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6141EE-5C8C-4BE8-A21D-26C03B2E3A0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1495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F6CBC8-3353-47F8-8C5D-18ECD4C72A29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87A99F-DE5D-4949-AB82-4B48ACF7003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16895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79A05A-5F6F-405A-9924-58C9944B6C95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7CC479-AAD2-4FA4-8CF7-BD3CF6D0917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0707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8A988C-AB0C-4453-847B-14FFAB1048B0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E2B898A-1CC1-4DAB-9040-9F691FE9FFD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37570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495800" y="3886200"/>
            <a:ext cx="4343400" cy="914400"/>
          </a:xfrm>
        </p:spPr>
        <p:txBody>
          <a:bodyPr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</p:txBody>
      </p:sp>
    </p:spTree>
    <p:extLst>
      <p:ext uri="{BB962C8B-B14F-4D97-AF65-F5344CB8AC3E}">
        <p14:creationId xmlns:p14="http://schemas.microsoft.com/office/powerpoint/2010/main" val="26966594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572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Click to edit Master text styles</a:t>
            </a:r>
          </a:p>
          <a:p>
            <a:pPr lvl="1"/>
            <a:r>
              <a:rPr lang="hu-HU" dirty="0" smtClean="0"/>
              <a:t>Second level</a:t>
            </a:r>
          </a:p>
          <a:p>
            <a:pPr lvl="2"/>
            <a:r>
              <a:rPr lang="hu-HU" dirty="0" smtClean="0"/>
              <a:t>Third level</a:t>
            </a:r>
          </a:p>
          <a:p>
            <a:pPr lvl="3"/>
            <a:r>
              <a:rPr lang="hu-HU" dirty="0" smtClean="0"/>
              <a:t>Fourth level</a:t>
            </a:r>
          </a:p>
          <a:p>
            <a:pPr lvl="4"/>
            <a:r>
              <a:rPr lang="hu-HU" dirty="0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34000" y="1600200"/>
            <a:ext cx="3352800" cy="41148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793296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637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7200" fontAlgn="auto">
              <a:spcAft>
                <a:spcPts val="0"/>
              </a:spcAft>
              <a:defRPr/>
            </a:pPr>
            <a:r>
              <a:rPr lang="hu-HU" sz="2400" b="1" cap="all">
                <a:solidFill>
                  <a:srgbClr val="FFFFFF"/>
                </a:solidFill>
                <a:latin typeface="Arial"/>
                <a:cs typeface="Arial"/>
              </a:rPr>
              <a:t>Click to edit Master title style</a:t>
            </a:r>
            <a:endParaRPr lang="en-US" sz="2400" b="1" cap="all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24000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F46792-703D-488E-B525-45A1AE101968}" type="datetimeFigureOut">
              <a:rPr lang="en-US"/>
              <a:pPr>
                <a:defRPr/>
              </a:pPr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5D3F8B-74FB-4E26-A0DD-B90641684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143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4631C4-2725-4B9F-B45D-59147347DD2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5019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94DB96-0270-4B22-8094-A48BC112685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42356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950E8C-DBEC-4DDE-ADED-E92DC8062F1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09845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396719-6296-405E-ABBE-88D3B090685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41175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9C683F-16E0-4E6E-A9E7-B4B4F4724CB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10866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171519-4060-4210-8FFD-6122B988371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59070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3B82DC7-0D02-42CF-B4C7-6FBB6CCBC36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30979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7EFAAD-DA26-424A-88C5-F8A47F96C8F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70501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E28F5D0-8ADE-44A7-8D24-937BD1EE935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26338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89D80F-235C-4A93-A790-CBF8CDA0BF1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23021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5212B8-67AD-4241-BABB-90598C84AAF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77935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495800" y="3886200"/>
            <a:ext cx="4343400" cy="914400"/>
          </a:xfrm>
        </p:spPr>
        <p:txBody>
          <a:bodyPr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</p:txBody>
      </p:sp>
    </p:spTree>
    <p:extLst>
      <p:ext uri="{BB962C8B-B14F-4D97-AF65-F5344CB8AC3E}">
        <p14:creationId xmlns:p14="http://schemas.microsoft.com/office/powerpoint/2010/main" val="27148830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572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Click to edit Master text styles</a:t>
            </a:r>
          </a:p>
          <a:p>
            <a:pPr lvl="1"/>
            <a:r>
              <a:rPr lang="hu-HU" dirty="0" smtClean="0"/>
              <a:t>Second level</a:t>
            </a:r>
          </a:p>
          <a:p>
            <a:pPr lvl="2"/>
            <a:r>
              <a:rPr lang="hu-HU" dirty="0" smtClean="0"/>
              <a:t>Third level</a:t>
            </a:r>
          </a:p>
          <a:p>
            <a:pPr lvl="3"/>
            <a:r>
              <a:rPr lang="hu-HU" dirty="0" smtClean="0"/>
              <a:t>Fourth level</a:t>
            </a:r>
          </a:p>
          <a:p>
            <a:pPr lvl="4"/>
            <a:r>
              <a:rPr lang="hu-HU" dirty="0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34000" y="1600200"/>
            <a:ext cx="3352800" cy="41148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609770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036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7200" fontAlgn="auto">
              <a:spcAft>
                <a:spcPts val="0"/>
              </a:spcAft>
              <a:defRPr/>
            </a:pPr>
            <a:r>
              <a:rPr lang="hu-HU" sz="2400" b="1" cap="all">
                <a:solidFill>
                  <a:srgbClr val="FFFFFF"/>
                </a:solidFill>
                <a:latin typeface="Arial"/>
                <a:cs typeface="Arial"/>
              </a:rPr>
              <a:t>Click to edit Master title style</a:t>
            </a:r>
            <a:endParaRPr lang="en-US" sz="2400" b="1" cap="all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24000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FDC3504-D7A4-49D2-A54D-076413A639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2916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E66F98A-4231-48B0-8D0E-7ABD5D39782C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F3DB9A7-D93A-4559-8695-D9BE177EE0F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4814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EE15D24-6BE8-4397-826C-EDB2F297FB8F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4AA47B8-8F1D-4D51-A26F-0F438C25557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46839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DDF29D-ACE3-4B71-98EA-EF2CFA0B5EA9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EB1B97A-DEB8-4F4C-AB7D-35FFA927149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62499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E8B882B-5BB5-4C1C-B962-6D1279434701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2DAF2D7-950C-4446-8398-3731CFE6F88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17000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8B35FC-65E7-4242-8715-3E36678402BC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A70D505-F6CB-4F3A-B125-5E78A30AB0D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37133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B0EAF06-8E71-4583-B1BF-B8576C4CB014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7E1FADB-9E40-47B9-AF07-A872392176F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45167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CF75ABB-9B98-43AB-A35A-0887B468E78D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098213-E699-45CE-B569-BDC0399BFD6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99511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D510ECE-7A26-43E2-8498-80EE16500430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A51E7F-D6D4-4D92-B7DD-24AF4C5D903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83250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04A36ED-6833-4B93-8FB0-1CC151D3D37F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1CEED6-BFDA-449B-8AD7-7F0D95D6BD5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14991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19CC7B-ECA3-4124-A26A-7A22EFA80856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C668DA-3217-4E50-A876-71249E69CD0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16717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2CC08F-6305-4D45-841E-6D47CDB8867C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E49B3D-5A18-4A5B-AFB0-B6DA1A1017A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06780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495800" y="3886200"/>
            <a:ext cx="4343400" cy="914400"/>
          </a:xfrm>
        </p:spPr>
        <p:txBody>
          <a:bodyPr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</p:txBody>
      </p:sp>
    </p:spTree>
    <p:extLst>
      <p:ext uri="{BB962C8B-B14F-4D97-AF65-F5344CB8AC3E}">
        <p14:creationId xmlns:p14="http://schemas.microsoft.com/office/powerpoint/2010/main" val="1761034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572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Click to edit Master text styles</a:t>
            </a:r>
          </a:p>
          <a:p>
            <a:pPr lvl="1"/>
            <a:r>
              <a:rPr lang="hu-HU" dirty="0" smtClean="0"/>
              <a:t>Second level</a:t>
            </a:r>
          </a:p>
          <a:p>
            <a:pPr lvl="2"/>
            <a:r>
              <a:rPr lang="hu-HU" dirty="0" smtClean="0"/>
              <a:t>Third level</a:t>
            </a:r>
          </a:p>
          <a:p>
            <a:pPr lvl="3"/>
            <a:r>
              <a:rPr lang="hu-HU" dirty="0" smtClean="0"/>
              <a:t>Fourth level</a:t>
            </a:r>
          </a:p>
          <a:p>
            <a:pPr lvl="4"/>
            <a:r>
              <a:rPr lang="hu-HU" dirty="0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34000" y="1600200"/>
            <a:ext cx="3352800" cy="41148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696549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8894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7200" fontAlgn="auto">
              <a:spcAft>
                <a:spcPts val="0"/>
              </a:spcAft>
              <a:defRPr/>
            </a:pPr>
            <a:r>
              <a:rPr lang="hu-HU" sz="2400" b="1" cap="all">
                <a:solidFill>
                  <a:srgbClr val="FFFFFF"/>
                </a:solidFill>
                <a:latin typeface="Arial"/>
                <a:cs typeface="Arial"/>
              </a:rPr>
              <a:t>Click to edit Master title style</a:t>
            </a:r>
            <a:endParaRPr lang="en-US" sz="2400" b="1" cap="all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24000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1B518A8-E931-4137-9B3B-F8692E55CAB6}" type="datetimeFigureOut">
              <a:rPr lang="en-US"/>
              <a:pPr>
                <a:defRPr/>
              </a:pPr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3BFDC73-2783-4038-99B5-41BB08E2C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5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8FC15E1-F41E-4EA9-AE77-D61C92F23291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2D8D43-8C55-477A-B619-06A7EFC2583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1031" name="Picture 8" descr="prezentacio_2020_beliv_bg_ME.jp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2051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1CEA7BE-5624-4A94-B177-5A2278F6BA6C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2D66F39-1B28-4FF8-A2B9-79BABEB890E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2055" name="Picture 8" descr="prezentacio_2020_beliv_bg_ME.jp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3075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7125924-CD28-4D1F-BC18-E4CCB2FF7FF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3079" name="Picture 8" descr="prezentacio_2020_beliv_bg_ME.jp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</p:sldLayoutIdLst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4099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C6461B49-17BF-4C0E-8FF4-C3580ABDE60B}" type="datetimeFigureOut">
              <a:rPr lang="hu-HU"/>
              <a:pPr>
                <a:defRPr/>
              </a:pPr>
              <a:t>2015.02.11.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762162C5-8EAE-4530-ADE2-98017172318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4103" name="Picture 8" descr="prezentacio_2020_beliv_bg_ME.jp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ím 1"/>
          <p:cNvSpPr>
            <a:spLocks noGrp="1"/>
          </p:cNvSpPr>
          <p:nvPr>
            <p:ph type="ctrTitle"/>
          </p:nvPr>
        </p:nvSpPr>
        <p:spPr>
          <a:xfrm>
            <a:off x="611188" y="2205038"/>
            <a:ext cx="7772400" cy="1470025"/>
          </a:xfrm>
        </p:spPr>
        <p:txBody>
          <a:bodyPr/>
          <a:lstStyle/>
          <a:p>
            <a:pPr eaLnBrk="1" hangingPunct="1"/>
            <a:r>
              <a:rPr lang="hu-HU" b="1" smtClean="0">
                <a:solidFill>
                  <a:schemeClr val="bg1"/>
                </a:solidFill>
                <a:latin typeface="Arial" charset="0"/>
                <a:cs typeface="Arial" charset="0"/>
              </a:rPr>
              <a:t>Magyar Képesítési Keretrendszer</a:t>
            </a:r>
          </a:p>
        </p:txBody>
      </p:sp>
      <p:sp>
        <p:nvSpPr>
          <p:cNvPr id="6656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hu-HU" smtClean="0">
                <a:solidFill>
                  <a:schemeClr val="bg1"/>
                </a:solidFill>
              </a:rPr>
              <a:t>2015.02.11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157163"/>
            <a:ext cx="7127875" cy="9271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Európai mobilitási és</a:t>
            </a:r>
            <a:br>
              <a:rPr lang="hu-HU" sz="2800" dirty="0" smtClean="0"/>
            </a:br>
            <a:r>
              <a:rPr lang="hu-HU" sz="2800" dirty="0" smtClean="0"/>
              <a:t> LLL eszközök, alapelvek</a:t>
            </a:r>
            <a:endParaRPr lang="hu-HU" sz="2800" dirty="0"/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1335088"/>
            <a:ext cx="7754937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zis 2"/>
          <p:cNvSpPr/>
          <p:nvPr/>
        </p:nvSpPr>
        <p:spPr>
          <a:xfrm>
            <a:off x="1043608" y="3140968"/>
            <a:ext cx="3312368" cy="1656184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157163"/>
            <a:ext cx="4130675" cy="9271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Ajánlás (2008): </a:t>
            </a:r>
            <a:endParaRPr lang="hu-HU" sz="2800" dirty="0"/>
          </a:p>
        </p:txBody>
      </p:sp>
      <p:sp>
        <p:nvSpPr>
          <p:cNvPr id="68611" name="Szövegdoboz 3"/>
          <p:cNvSpPr txBox="1">
            <a:spLocks noChangeArrowheads="1"/>
          </p:cNvSpPr>
          <p:nvPr/>
        </p:nvSpPr>
        <p:spPr bwMode="auto">
          <a:xfrm>
            <a:off x="468313" y="1484313"/>
            <a:ext cx="7920037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Aft>
                <a:spcPts val="1800"/>
              </a:spcAft>
            </a:pPr>
            <a:r>
              <a:rPr lang="hu-HU" sz="2400" b="1">
                <a:latin typeface="Calibri" pitchFamily="34" charset="0"/>
              </a:rPr>
              <a:t>„</a:t>
            </a:r>
            <a:r>
              <a:rPr lang="hu-HU" b="1"/>
              <a:t>minden, az illetékes hatóságok által kiadott új bizonyítvány, oklevél és Europass-okmány – a nemzeti képesítési rendszereken keresztül – egyértelmű hivatkozást tartalmazzon az Európai Képesítési Keretrendszer megfelelő szintjére”</a:t>
            </a:r>
          </a:p>
          <a:p>
            <a:pPr algn="just" eaLnBrk="1" hangingPunct="1">
              <a:spcAft>
                <a:spcPts val="1800"/>
              </a:spcAft>
            </a:pPr>
            <a:r>
              <a:rPr lang="hu-HU" b="1"/>
              <a:t>„tanulási eredményeken alapuló megközelítést alkalmazzanak a képesítések meghatározásakor és leírásakor”</a:t>
            </a:r>
            <a:endParaRPr lang="hu-HU"/>
          </a:p>
          <a:p>
            <a:pPr algn="just" eaLnBrk="1" hangingPunct="1">
              <a:spcAft>
                <a:spcPts val="1800"/>
              </a:spcAft>
            </a:pPr>
            <a:r>
              <a:rPr lang="hu-HU"/>
              <a:t>„képesítés”: egy értékelési és hitelesítési folyamat formális eredménye. Akkor adják ki, amikor az illetékes testület megállapítja, hogy az egyén adott követelményeknek megfelelő tanulási eredményt ért el.</a:t>
            </a:r>
          </a:p>
          <a:p>
            <a:pPr algn="just" eaLnBrk="1" hangingPunct="1"/>
            <a:r>
              <a:rPr lang="hu-HU"/>
              <a:t>„tanulási eredmény”: tudás, készségek és kompetencia szempontjából meghatározott megállapítások arra vonatkozóan, hogy a tanuló egy tanulási folyamat befejezésekor mit tud, ért és képes elvégezni</a:t>
            </a:r>
          </a:p>
          <a:p>
            <a:pPr lvl="1" eaLnBrk="1" hangingPunct="1"/>
            <a:endParaRPr lang="hu-H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157163"/>
            <a:ext cx="7488237" cy="9271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Európai Képesítési Keretrendszer (EQF)</a:t>
            </a:r>
            <a:r>
              <a:rPr lang="hu-HU" sz="2800" u="sng" dirty="0" smtClean="0"/>
              <a:t> </a:t>
            </a:r>
            <a:endParaRPr lang="hu-HU" sz="2800" dirty="0"/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8205787" cy="529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157163"/>
            <a:ext cx="8477250" cy="8239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hu-HU" sz="2800" dirty="0"/>
              <a:t>A tanulási eredmény fogalma </a:t>
            </a:r>
            <a:r>
              <a:rPr lang="hu-HU" sz="2800" dirty="0" smtClean="0"/>
              <a:t>az</a:t>
            </a:r>
            <a:br>
              <a:rPr lang="hu-HU" sz="2800" dirty="0" smtClean="0"/>
            </a:br>
            <a:r>
              <a:rPr lang="hu-HU" sz="2800" dirty="0" smtClean="0"/>
              <a:t> </a:t>
            </a:r>
            <a:r>
              <a:rPr lang="hu-HU" sz="2800" dirty="0" err="1"/>
              <a:t>MKKR-ben</a:t>
            </a:r>
            <a:endParaRPr lang="hu-HU" sz="2800" dirty="0"/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0" y="2193925"/>
            <a:ext cx="2525713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églalap 6"/>
          <p:cNvSpPr/>
          <p:nvPr/>
        </p:nvSpPr>
        <p:spPr>
          <a:xfrm>
            <a:off x="6927850" y="1196975"/>
            <a:ext cx="2017713" cy="7747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>
                <a:solidFill>
                  <a:prstClr val="black"/>
                </a:solidFill>
              </a:rPr>
              <a:t>4 szintleíró jellemző,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>
                <a:solidFill>
                  <a:prstClr val="black"/>
                </a:solidFill>
              </a:rPr>
              <a:t>„</a:t>
            </a:r>
            <a:r>
              <a:rPr lang="hu-HU" dirty="0" err="1">
                <a:solidFill>
                  <a:prstClr val="black"/>
                </a:solidFill>
              </a:rPr>
              <a:t>deszkriptor</a:t>
            </a:r>
            <a:r>
              <a:rPr lang="hu-HU" dirty="0">
                <a:solidFill>
                  <a:prstClr val="black"/>
                </a:solidFill>
              </a:rPr>
              <a:t>”</a:t>
            </a:r>
          </a:p>
        </p:txBody>
      </p:sp>
      <p:sp>
        <p:nvSpPr>
          <p:cNvPr id="8" name="Téglalap 7"/>
          <p:cNvSpPr/>
          <p:nvPr/>
        </p:nvSpPr>
        <p:spPr>
          <a:xfrm>
            <a:off x="7272338" y="5529263"/>
            <a:ext cx="1871662" cy="431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>
                <a:solidFill>
                  <a:prstClr val="black"/>
                </a:solidFill>
              </a:rPr>
              <a:t>8 szint</a:t>
            </a:r>
          </a:p>
        </p:txBody>
      </p:sp>
      <p:pic>
        <p:nvPicPr>
          <p:cNvPr id="70662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211263"/>
            <a:ext cx="10795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zövegdoboz 9"/>
          <p:cNvSpPr txBox="1"/>
          <p:nvPr/>
        </p:nvSpPr>
        <p:spPr>
          <a:xfrm>
            <a:off x="1258888" y="1139825"/>
            <a:ext cx="43926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b="1" dirty="0">
                <a:solidFill>
                  <a:prstClr val="black"/>
                </a:solidFill>
                <a:latin typeface="Calibri"/>
                <a:cs typeface="+mn-cs"/>
              </a:rPr>
              <a:t>TUDÁS</a:t>
            </a:r>
            <a:r>
              <a:rPr lang="hu-HU" sz="2400" dirty="0">
                <a:solidFill>
                  <a:prstClr val="black"/>
                </a:solidFill>
                <a:latin typeface="Calibri"/>
                <a:cs typeface="+mn-cs"/>
              </a:rPr>
              <a:t>: elméleti vagy tárgyi  tudás, szerveződési formái a műveltség és szakértelem</a:t>
            </a:r>
          </a:p>
        </p:txBody>
      </p:sp>
      <p:pic>
        <p:nvPicPr>
          <p:cNvPr id="70664" name="Kép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2462213"/>
            <a:ext cx="1330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zövegdoboz 11"/>
          <p:cNvSpPr txBox="1"/>
          <p:nvPr/>
        </p:nvSpPr>
        <p:spPr>
          <a:xfrm>
            <a:off x="1249363" y="2482850"/>
            <a:ext cx="4402137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b="1" dirty="0">
                <a:solidFill>
                  <a:prstClr val="black"/>
                </a:solidFill>
                <a:latin typeface="Calibri"/>
                <a:cs typeface="+mn-cs"/>
              </a:rPr>
              <a:t>KÉPESSÉG: </a:t>
            </a:r>
            <a:r>
              <a:rPr lang="hu-HU" sz="2400" dirty="0">
                <a:solidFill>
                  <a:prstClr val="black"/>
                </a:solidFill>
                <a:latin typeface="Calibri"/>
                <a:cs typeface="+mn-cs"/>
              </a:rPr>
              <a:t>cselekvésekben megnyilvánuló motoros és kognitív készségek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1258888" y="3995738"/>
            <a:ext cx="43211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b="1" dirty="0">
                <a:solidFill>
                  <a:prstClr val="black"/>
                </a:solidFill>
                <a:latin typeface="Calibri"/>
                <a:cs typeface="+mn-cs"/>
              </a:rPr>
              <a:t>ATTITŰD</a:t>
            </a:r>
            <a:r>
              <a:rPr lang="hu-HU" sz="2400" dirty="0">
                <a:solidFill>
                  <a:prstClr val="black"/>
                </a:solidFill>
                <a:latin typeface="Calibri"/>
                <a:cs typeface="+mn-cs"/>
              </a:rPr>
              <a:t>: értékelő viszonyulás   (tanulás, munka, együttműködés) 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1258888" y="5197475"/>
            <a:ext cx="4608512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b="1" dirty="0">
                <a:solidFill>
                  <a:prstClr val="black"/>
                </a:solidFill>
                <a:latin typeface="Calibri"/>
                <a:cs typeface="+mn-cs"/>
              </a:rPr>
              <a:t>AUTONÓMIA &amp; FELELŐSSÉG: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prstClr val="black"/>
                </a:solidFill>
                <a:latin typeface="Calibri"/>
                <a:cs typeface="+mn-cs"/>
              </a:rPr>
              <a:t>az adott tevékenység végre-hajtását jellemző önállóság és felelősségvállalás </a:t>
            </a:r>
          </a:p>
        </p:txBody>
      </p:sp>
      <p:pic>
        <p:nvPicPr>
          <p:cNvPr id="7066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4049713"/>
            <a:ext cx="85725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5151438"/>
            <a:ext cx="1108075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157163"/>
            <a:ext cx="4130675" cy="9271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képesítés típusok </a:t>
            </a:r>
            <a:endParaRPr lang="hu-HU" sz="2800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900113" y="1341438"/>
          <a:ext cx="7424738" cy="46085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7227"/>
                <a:gridCol w="1438112"/>
                <a:gridCol w="1438112"/>
                <a:gridCol w="1438112"/>
                <a:gridCol w="1447042"/>
                <a:gridCol w="1386133"/>
              </a:tblGrid>
              <a:tr h="618614">
                <a:tc>
                  <a:txBody>
                    <a:bodyPr/>
                    <a:lstStyle/>
                    <a:p>
                      <a:pPr algn="ctr" fontAlgn="b"/>
                      <a:r>
                        <a:rPr lang="hu-HU" sz="3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hu-HU" sz="3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Szakképesítés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5392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u-HU" sz="3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hu-HU" sz="3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Szakképesítés ráépülés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800" dirty="0"/>
                    </a:p>
                  </a:txBody>
                  <a:tcPr marL="9524" marR="9524" marT="9525" marB="0" anchor="ctr"/>
                </a:tc>
              </a:tr>
              <a:tr h="539232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Szakképesítés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</a:tr>
              <a:tr h="61688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hu-HU" sz="3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hu-HU" sz="3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Szakképesítés ráépülés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Rész-szakképesítés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</a:tr>
              <a:tr h="55864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800" dirty="0"/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endParaRPr lang="hu-HU" sz="1800" dirty="0"/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Szakképesítés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800" dirty="0"/>
                    </a:p>
                  </a:txBody>
                  <a:tcPr marL="9524" marR="9524" marT="9525" marB="0" anchor="ctr"/>
                </a:tc>
              </a:tr>
              <a:tr h="55864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hu-HU" sz="3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3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Szakképesítés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Szakképesítés</a:t>
                      </a:r>
                      <a:r>
                        <a:rPr lang="hu-HU" sz="1100" u="none" strike="noStrike" dirty="0">
                          <a:effectLst/>
                        </a:rPr>
                        <a:t> ráépülés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Rész-szakképesítés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</a:tr>
              <a:tr h="55864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Szakképesítés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800" dirty="0"/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endParaRPr lang="hu-HU" sz="1800" dirty="0"/>
                    </a:p>
                  </a:txBody>
                  <a:tcPr marL="9524" marR="9524" marT="9525" marB="0" anchor="ctr"/>
                </a:tc>
              </a:tr>
              <a:tr h="618614">
                <a:tc>
                  <a:txBody>
                    <a:bodyPr/>
                    <a:lstStyle/>
                    <a:p>
                      <a:pPr algn="ctr" fontAlgn="b"/>
                      <a:r>
                        <a:rPr lang="hu-HU" sz="3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hu-HU" sz="3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100" u="none" strike="noStrike" dirty="0">
                          <a:effectLst/>
                        </a:rPr>
                        <a:t>Rész-szakképesítés</a:t>
                      </a:r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hu-HU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3825" y="80963"/>
            <a:ext cx="8677275" cy="92710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800" dirty="0" smtClean="0"/>
              <a:t>fejlesztés</a:t>
            </a:r>
            <a:endParaRPr lang="en-GB" sz="2800" dirty="0"/>
          </a:p>
        </p:txBody>
      </p:sp>
      <p:sp>
        <p:nvSpPr>
          <p:cNvPr id="72707" name="Szövegdoboz 3"/>
          <p:cNvSpPr txBox="1">
            <a:spLocks noChangeArrowheads="1"/>
          </p:cNvSpPr>
          <p:nvPr/>
        </p:nvSpPr>
        <p:spPr bwMode="auto">
          <a:xfrm>
            <a:off x="468313" y="1331913"/>
            <a:ext cx="777557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endParaRPr lang="hu-HU" sz="2700">
              <a:solidFill>
                <a:srgbClr val="000000"/>
              </a:solidFill>
            </a:endParaRPr>
          </a:p>
          <a:p>
            <a:pPr lvl="1" eaLnBrk="1" hangingPunct="1"/>
            <a:endParaRPr lang="hu-HU" sz="2400">
              <a:solidFill>
                <a:srgbClr val="000000"/>
              </a:solidFill>
            </a:endParaRPr>
          </a:p>
          <a:p>
            <a:pPr lvl="1" eaLnBrk="1" hangingPunct="1">
              <a:buFont typeface="Arial" charset="0"/>
              <a:buChar char="•"/>
            </a:pPr>
            <a:endParaRPr lang="hu-HU" sz="240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Char char="•"/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1125538"/>
            <a:ext cx="9144000" cy="4518025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lvl="1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000000"/>
              </a:solidFill>
              <a:latin typeface="Verdana" pitchFamily="34" charset="0"/>
              <a:cs typeface="+mn-cs"/>
            </a:endParaRPr>
          </a:p>
        </p:txBody>
      </p:sp>
      <p:grpSp>
        <p:nvGrpSpPr>
          <p:cNvPr id="6" name="Csoportba foglalás 25"/>
          <p:cNvGrpSpPr>
            <a:grpSpLocks/>
          </p:cNvGrpSpPr>
          <p:nvPr/>
        </p:nvGrpSpPr>
        <p:grpSpPr bwMode="auto">
          <a:xfrm>
            <a:off x="3781425" y="3573463"/>
            <a:ext cx="1944688" cy="1152525"/>
            <a:chOff x="611560" y="2232422"/>
            <a:chExt cx="1944216" cy="1152128"/>
          </a:xfrm>
        </p:grpSpPr>
        <p:sp>
          <p:nvSpPr>
            <p:cNvPr id="7" name="Lekerekített téglalap 6"/>
            <p:cNvSpPr/>
            <p:nvPr/>
          </p:nvSpPr>
          <p:spPr>
            <a:xfrm>
              <a:off x="611560" y="2232422"/>
              <a:ext cx="1944216" cy="1152128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734" name="Szövegdoboz 27"/>
            <p:cNvSpPr txBox="1">
              <a:spLocks noChangeArrowheads="1"/>
            </p:cNvSpPr>
            <p:nvPr/>
          </p:nvSpPr>
          <p:spPr bwMode="auto">
            <a:xfrm>
              <a:off x="611560" y="2340441"/>
              <a:ext cx="1944216" cy="923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hu-HU" b="1">
                  <a:solidFill>
                    <a:srgbClr val="000000"/>
                  </a:solidFill>
                  <a:latin typeface="Verdana" pitchFamily="34" charset="0"/>
                </a:rPr>
                <a:t>Szakmai követelménymodulok</a:t>
              </a:r>
            </a:p>
          </p:txBody>
        </p:sp>
      </p:grpSp>
      <p:grpSp>
        <p:nvGrpSpPr>
          <p:cNvPr id="9" name="Csoportba foglalás 35"/>
          <p:cNvGrpSpPr>
            <a:grpSpLocks/>
          </p:cNvGrpSpPr>
          <p:nvPr/>
        </p:nvGrpSpPr>
        <p:grpSpPr bwMode="auto">
          <a:xfrm>
            <a:off x="1108075" y="4029075"/>
            <a:ext cx="1957388" cy="1150938"/>
            <a:chOff x="860342" y="3692691"/>
            <a:chExt cx="1958029" cy="1152128"/>
          </a:xfrm>
        </p:grpSpPr>
        <p:sp>
          <p:nvSpPr>
            <p:cNvPr id="10" name="Lekerekített téglalap 9"/>
            <p:cNvSpPr/>
            <p:nvPr/>
          </p:nvSpPr>
          <p:spPr>
            <a:xfrm>
              <a:off x="874635" y="3692691"/>
              <a:ext cx="1943736" cy="1152128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732" name="Szövegdoboz 37"/>
            <p:cNvSpPr txBox="1">
              <a:spLocks noChangeArrowheads="1"/>
            </p:cNvSpPr>
            <p:nvPr/>
          </p:nvSpPr>
          <p:spPr bwMode="auto">
            <a:xfrm>
              <a:off x="860342" y="4083897"/>
              <a:ext cx="1944216" cy="369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hu-HU" b="1">
                  <a:solidFill>
                    <a:srgbClr val="000000"/>
                  </a:solidFill>
                  <a:latin typeface="Verdana" pitchFamily="34" charset="0"/>
                </a:rPr>
                <a:t>Kerettanterv</a:t>
              </a:r>
            </a:p>
          </p:txBody>
        </p:sp>
      </p:grpSp>
      <p:grpSp>
        <p:nvGrpSpPr>
          <p:cNvPr id="12" name="Csoportba foglalás 27"/>
          <p:cNvGrpSpPr>
            <a:grpSpLocks/>
          </p:cNvGrpSpPr>
          <p:nvPr/>
        </p:nvGrpSpPr>
        <p:grpSpPr bwMode="auto">
          <a:xfrm>
            <a:off x="2744788" y="2116138"/>
            <a:ext cx="1944687" cy="1152525"/>
            <a:chOff x="611560" y="2232423"/>
            <a:chExt cx="1944216" cy="1152128"/>
          </a:xfrm>
        </p:grpSpPr>
        <p:sp>
          <p:nvSpPr>
            <p:cNvPr id="13" name="Lekerekített téglalap 12"/>
            <p:cNvSpPr/>
            <p:nvPr/>
          </p:nvSpPr>
          <p:spPr>
            <a:xfrm>
              <a:off x="611560" y="2232423"/>
              <a:ext cx="1944216" cy="1152128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730" name="Szövegdoboz 27"/>
            <p:cNvSpPr txBox="1">
              <a:spLocks noChangeArrowheads="1"/>
            </p:cNvSpPr>
            <p:nvPr/>
          </p:nvSpPr>
          <p:spPr bwMode="auto">
            <a:xfrm>
              <a:off x="611560" y="2623883"/>
              <a:ext cx="1944216" cy="369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hu-HU" b="1">
                  <a:solidFill>
                    <a:srgbClr val="000000"/>
                  </a:solidFill>
                  <a:latin typeface="Verdana" pitchFamily="34" charset="0"/>
                </a:rPr>
                <a:t>Pályatükör</a:t>
              </a:r>
            </a:p>
          </p:txBody>
        </p:sp>
      </p:grpSp>
      <p:grpSp>
        <p:nvGrpSpPr>
          <p:cNvPr id="15" name="Csoportba foglalás 31"/>
          <p:cNvGrpSpPr>
            <a:grpSpLocks/>
          </p:cNvGrpSpPr>
          <p:nvPr/>
        </p:nvGrpSpPr>
        <p:grpSpPr bwMode="auto">
          <a:xfrm>
            <a:off x="6564313" y="2116138"/>
            <a:ext cx="1944687" cy="1152525"/>
            <a:chOff x="611560" y="2232423"/>
            <a:chExt cx="1944216" cy="1152128"/>
          </a:xfrm>
        </p:grpSpPr>
        <p:sp>
          <p:nvSpPr>
            <p:cNvPr id="16" name="Lekerekített téglalap 15"/>
            <p:cNvSpPr/>
            <p:nvPr/>
          </p:nvSpPr>
          <p:spPr>
            <a:xfrm>
              <a:off x="611560" y="2232423"/>
              <a:ext cx="1944216" cy="1152128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728" name="Szövegdoboz 27"/>
            <p:cNvSpPr txBox="1">
              <a:spLocks noChangeArrowheads="1"/>
            </p:cNvSpPr>
            <p:nvPr/>
          </p:nvSpPr>
          <p:spPr bwMode="auto">
            <a:xfrm>
              <a:off x="611560" y="2485431"/>
              <a:ext cx="1944216" cy="646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hu-HU" b="1">
                  <a:solidFill>
                    <a:srgbClr val="000000"/>
                  </a:solidFill>
                  <a:latin typeface="Verdana" pitchFamily="34" charset="0"/>
                </a:rPr>
                <a:t>Vizsgakövet-</a:t>
              </a:r>
              <a:br>
                <a:rPr lang="hu-HU" b="1">
                  <a:solidFill>
                    <a:srgbClr val="000000"/>
                  </a:solidFill>
                  <a:latin typeface="Verdana" pitchFamily="34" charset="0"/>
                </a:rPr>
              </a:br>
              <a:r>
                <a:rPr lang="hu-HU" b="1">
                  <a:solidFill>
                    <a:srgbClr val="000000"/>
                  </a:solidFill>
                  <a:latin typeface="Verdana" pitchFamily="34" charset="0"/>
                </a:rPr>
                <a:t>elmények</a:t>
              </a:r>
            </a:p>
          </p:txBody>
        </p:sp>
      </p:grpSp>
      <p:grpSp>
        <p:nvGrpSpPr>
          <p:cNvPr id="18" name="Csoportba foglalás 38"/>
          <p:cNvGrpSpPr>
            <a:grpSpLocks/>
          </p:cNvGrpSpPr>
          <p:nvPr/>
        </p:nvGrpSpPr>
        <p:grpSpPr bwMode="auto">
          <a:xfrm>
            <a:off x="6372225" y="3933825"/>
            <a:ext cx="1944688" cy="1152525"/>
            <a:chOff x="611560" y="2232423"/>
            <a:chExt cx="1944216" cy="1152128"/>
          </a:xfrm>
        </p:grpSpPr>
        <p:sp>
          <p:nvSpPr>
            <p:cNvPr id="19" name="Lekerekített téglalap 18"/>
            <p:cNvSpPr/>
            <p:nvPr/>
          </p:nvSpPr>
          <p:spPr>
            <a:xfrm>
              <a:off x="611560" y="2232423"/>
              <a:ext cx="1944216" cy="1152128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726" name="Szövegdoboz 27"/>
            <p:cNvSpPr txBox="1">
              <a:spLocks noChangeArrowheads="1"/>
            </p:cNvSpPr>
            <p:nvPr/>
          </p:nvSpPr>
          <p:spPr bwMode="auto">
            <a:xfrm>
              <a:off x="611560" y="2478129"/>
              <a:ext cx="1944216" cy="646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hu-HU" b="1">
                  <a:solidFill>
                    <a:srgbClr val="000000"/>
                  </a:solidFill>
                  <a:latin typeface="Verdana" pitchFamily="34" charset="0"/>
                </a:rPr>
                <a:t>Egyéb anyagok</a:t>
              </a:r>
            </a:p>
          </p:txBody>
        </p:sp>
      </p:grpSp>
      <p:pic>
        <p:nvPicPr>
          <p:cNvPr id="72714" name="Picture 27" descr="https://encrypted-tbn1.gstatic.com/images?q=tbn:ANd9GcTiGr5fIfGJIpHuJRlCtfmAxfSAVnM6GMSR1GLpPFBaJmpP23Lm3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1260475"/>
            <a:ext cx="2085975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Lekerekített téglalap 21"/>
          <p:cNvSpPr/>
          <p:nvPr/>
        </p:nvSpPr>
        <p:spPr>
          <a:xfrm>
            <a:off x="2382838" y="2190750"/>
            <a:ext cx="5881687" cy="34067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FFFFFF"/>
              </a:solidFill>
            </a:endParaRPr>
          </a:p>
        </p:txBody>
      </p:sp>
      <p:grpSp>
        <p:nvGrpSpPr>
          <p:cNvPr id="23" name="Csoportba foglalás 43"/>
          <p:cNvGrpSpPr>
            <a:grpSpLocks/>
          </p:cNvGrpSpPr>
          <p:nvPr/>
        </p:nvGrpSpPr>
        <p:grpSpPr bwMode="auto">
          <a:xfrm>
            <a:off x="5614988" y="3195638"/>
            <a:ext cx="2154237" cy="1398587"/>
            <a:chOff x="611560" y="2232423"/>
            <a:chExt cx="1944216" cy="1152128"/>
          </a:xfrm>
        </p:grpSpPr>
        <p:sp>
          <p:nvSpPr>
            <p:cNvPr id="24" name="Lekerekített téglalap 23"/>
            <p:cNvSpPr/>
            <p:nvPr/>
          </p:nvSpPr>
          <p:spPr>
            <a:xfrm>
              <a:off x="611560" y="2232423"/>
              <a:ext cx="1944216" cy="1152128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724" name="Szövegdoboz 27"/>
            <p:cNvSpPr txBox="1">
              <a:spLocks noChangeArrowheads="1"/>
            </p:cNvSpPr>
            <p:nvPr/>
          </p:nvSpPr>
          <p:spPr bwMode="auto">
            <a:xfrm>
              <a:off x="624654" y="2656299"/>
              <a:ext cx="1918027" cy="30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hu-HU" b="1">
                  <a:solidFill>
                    <a:srgbClr val="000000"/>
                  </a:solidFill>
                  <a:latin typeface="Verdana" pitchFamily="34" charset="0"/>
                </a:rPr>
                <a:t>Szintjavaslat</a:t>
              </a:r>
            </a:p>
          </p:txBody>
        </p:sp>
      </p:grpSp>
      <p:grpSp>
        <p:nvGrpSpPr>
          <p:cNvPr id="26" name="Csoportba foglalás 34"/>
          <p:cNvGrpSpPr>
            <a:grpSpLocks/>
          </p:cNvGrpSpPr>
          <p:nvPr/>
        </p:nvGrpSpPr>
        <p:grpSpPr bwMode="auto">
          <a:xfrm>
            <a:off x="3017838" y="3195638"/>
            <a:ext cx="2155825" cy="1398587"/>
            <a:chOff x="611560" y="2232423"/>
            <a:chExt cx="1944216" cy="1152128"/>
          </a:xfrm>
        </p:grpSpPr>
        <p:sp>
          <p:nvSpPr>
            <p:cNvPr id="27" name="Lekerekített téglalap 26"/>
            <p:cNvSpPr/>
            <p:nvPr/>
          </p:nvSpPr>
          <p:spPr>
            <a:xfrm>
              <a:off x="611560" y="2232423"/>
              <a:ext cx="1944216" cy="1152128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722" name="Szövegdoboz 27"/>
            <p:cNvSpPr txBox="1">
              <a:spLocks noChangeArrowheads="1"/>
            </p:cNvSpPr>
            <p:nvPr/>
          </p:nvSpPr>
          <p:spPr bwMode="auto">
            <a:xfrm>
              <a:off x="624654" y="2397283"/>
              <a:ext cx="1918027" cy="760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hu-HU" b="1">
                  <a:solidFill>
                    <a:srgbClr val="000000"/>
                  </a:solidFill>
                  <a:latin typeface="Verdana" pitchFamily="34" charset="0"/>
                </a:rPr>
                <a:t>Tanulási- eredmény- alapú állítások</a:t>
              </a:r>
            </a:p>
          </p:txBody>
        </p:sp>
      </p:grpSp>
      <p:sp>
        <p:nvSpPr>
          <p:cNvPr id="29" name="Szövegdoboz 28"/>
          <p:cNvSpPr txBox="1">
            <a:spLocks noChangeArrowheads="1"/>
          </p:cNvSpPr>
          <p:nvPr/>
        </p:nvSpPr>
        <p:spPr bwMode="auto">
          <a:xfrm>
            <a:off x="4090988" y="2692400"/>
            <a:ext cx="285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hu-HU" b="1">
                <a:solidFill>
                  <a:srgbClr val="000000"/>
                </a:solidFill>
                <a:latin typeface="Verdana" pitchFamily="34" charset="0"/>
              </a:rPr>
              <a:t>Eredményközlő lap</a:t>
            </a:r>
          </a:p>
        </p:txBody>
      </p:sp>
      <p:sp>
        <p:nvSpPr>
          <p:cNvPr id="30" name="Jobbra nyíl 29"/>
          <p:cNvSpPr/>
          <p:nvPr/>
        </p:nvSpPr>
        <p:spPr>
          <a:xfrm>
            <a:off x="5173663" y="3484563"/>
            <a:ext cx="441325" cy="746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hu-HU">
              <a:solidFill>
                <a:srgbClr val="FFFFFF"/>
              </a:solidFill>
            </a:endParaRPr>
          </a:p>
        </p:txBody>
      </p:sp>
      <p:sp>
        <p:nvSpPr>
          <p:cNvPr id="72720" name="Szövegdoboz 51"/>
          <p:cNvSpPr txBox="1">
            <a:spLocks noChangeArrowheads="1"/>
          </p:cNvSpPr>
          <p:nvPr/>
        </p:nvSpPr>
        <p:spPr bwMode="auto">
          <a:xfrm>
            <a:off x="7938" y="3344863"/>
            <a:ext cx="2085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sz="1400" b="1">
                <a:solidFill>
                  <a:srgbClr val="000000"/>
                </a:solidFill>
                <a:latin typeface="Verdana" pitchFamily="34" charset="0"/>
              </a:rPr>
              <a:t>Fejlesztő szakértő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06358E-6 L -0.075 -0.0420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-21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27168E-6 L 0.03837 0.1808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" y="9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27168E-6 L -0.37934 0.1701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0" y="85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38728E-6 L -0.35834 -0.0945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00" y="-47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31214E-7 L 0.21667 -0.1082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0" y="-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157163"/>
            <a:ext cx="6911975" cy="9271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képesítés szintek </a:t>
            </a:r>
            <a:endParaRPr lang="hu-HU" sz="2800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/>
        </p:nvGraphicFramePr>
        <p:xfrm>
          <a:off x="755576" y="1268760"/>
          <a:ext cx="7436543" cy="51506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385"/>
                <a:gridCol w="892385"/>
                <a:gridCol w="892385"/>
                <a:gridCol w="892385"/>
                <a:gridCol w="892385"/>
                <a:gridCol w="892385"/>
                <a:gridCol w="892385"/>
                <a:gridCol w="1189848"/>
              </a:tblGrid>
              <a:tr h="365297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Képesítés MKKR szintje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81901"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2,00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3,00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4,00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6,00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Összesen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692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OKJ szintkód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21,00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31,00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32,00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33,00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34,00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35,00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51,00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51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52,00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53,00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54,00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113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116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55,00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118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118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0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62,00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29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Összesen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126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230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254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640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157163"/>
            <a:ext cx="6911975" cy="9271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képesítés szintek </a:t>
            </a:r>
            <a:endParaRPr lang="hu-HU" sz="2800" dirty="0"/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6908725" cy="530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95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11413" y="1412875"/>
            <a:ext cx="4419600" cy="2016125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/>
              <a:t>KÖSZÖNÖM </a:t>
            </a:r>
            <a:br>
              <a:rPr lang="hu-HU" dirty="0"/>
            </a:br>
            <a:r>
              <a:rPr lang="hu-HU" dirty="0"/>
              <a:t>A FIGYELMET!</a:t>
            </a:r>
          </a:p>
        </p:txBody>
      </p:sp>
      <p:pic>
        <p:nvPicPr>
          <p:cNvPr id="7475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5803900"/>
            <a:ext cx="792163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Kép 3" descr="Leírás: NM_miniszter_20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5516563"/>
            <a:ext cx="17526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Téma1</Template>
  <TotalTime>122</TotalTime>
  <Words>330</Words>
  <Application>Microsoft Office PowerPoint</Application>
  <PresentationFormat>Diavetítés a képernyőre (4:3 oldalarány)</PresentationFormat>
  <Paragraphs>177</Paragraphs>
  <Slides>10</Slides>
  <Notes>4</Notes>
  <HiddenSlides>0</HiddenSlides>
  <MMClips>0</MMClips>
  <ScaleCrop>false</ScaleCrop>
  <HeadingPairs>
    <vt:vector size="4" baseType="variant">
      <vt:variant>
        <vt:lpstr>Téma</vt:lpstr>
      </vt:variant>
      <vt:variant>
        <vt:i4>4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Téma1</vt:lpstr>
      <vt:lpstr>Office-téma</vt:lpstr>
      <vt:lpstr>7_Office-téma</vt:lpstr>
      <vt:lpstr>8_Office-téma</vt:lpstr>
      <vt:lpstr>Magyar Képesítési Keretrendszer</vt:lpstr>
      <vt:lpstr>Európai mobilitási és  LLL eszközök, alapelvek</vt:lpstr>
      <vt:lpstr>Ajánlás (2008): </vt:lpstr>
      <vt:lpstr>Európai Képesítési Keretrendszer (EQF) </vt:lpstr>
      <vt:lpstr>A tanulási eredmény fogalma az  MKKR-ben</vt:lpstr>
      <vt:lpstr>képesítés típusok </vt:lpstr>
      <vt:lpstr>fejlesztés</vt:lpstr>
      <vt:lpstr>képesítés szintek </vt:lpstr>
      <vt:lpstr>képesítés szintek </vt:lpstr>
      <vt:lpstr>KÖSZÖNÖM  A FIGYELMET!</vt:lpstr>
    </vt:vector>
  </TitlesOfParts>
  <Company>KD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Bay Gábor Csaba</dc:creator>
  <cp:lastModifiedBy>Orosz Beáta</cp:lastModifiedBy>
  <cp:revision>15</cp:revision>
  <cp:lastPrinted>2015-02-11T08:11:12Z</cp:lastPrinted>
  <dcterms:created xsi:type="dcterms:W3CDTF">2015-02-10T17:51:29Z</dcterms:created>
  <dcterms:modified xsi:type="dcterms:W3CDTF">2015-02-11T08:11:49Z</dcterms:modified>
</cp:coreProperties>
</file>